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7" r:id="rId1"/>
  </p:sldMasterIdLst>
  <p:notesMasterIdLst>
    <p:notesMasterId r:id="rId71"/>
  </p:notesMasterIdLst>
  <p:handoutMasterIdLst>
    <p:handoutMasterId r:id="rId72"/>
  </p:handoutMasterIdLst>
  <p:sldIdLst>
    <p:sldId id="256" r:id="rId2"/>
    <p:sldId id="422" r:id="rId3"/>
    <p:sldId id="408" r:id="rId4"/>
    <p:sldId id="436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3" r:id="rId13"/>
    <p:sldId id="434" r:id="rId14"/>
    <p:sldId id="435" r:id="rId15"/>
    <p:sldId id="423" r:id="rId16"/>
    <p:sldId id="424" r:id="rId17"/>
    <p:sldId id="437" r:id="rId18"/>
    <p:sldId id="438" r:id="rId19"/>
    <p:sldId id="439" r:id="rId20"/>
    <p:sldId id="440" r:id="rId21"/>
    <p:sldId id="452" r:id="rId22"/>
    <p:sldId id="441" r:id="rId23"/>
    <p:sldId id="442" r:id="rId24"/>
    <p:sldId id="443" r:id="rId25"/>
    <p:sldId id="444" r:id="rId26"/>
    <p:sldId id="449" r:id="rId27"/>
    <p:sldId id="450" r:id="rId28"/>
    <p:sldId id="447" r:id="rId29"/>
    <p:sldId id="448" r:id="rId30"/>
    <p:sldId id="451" r:id="rId31"/>
    <p:sldId id="445" r:id="rId32"/>
    <p:sldId id="453" r:id="rId33"/>
    <p:sldId id="454" r:id="rId34"/>
    <p:sldId id="455" r:id="rId35"/>
    <p:sldId id="456" r:id="rId36"/>
    <p:sldId id="457" r:id="rId37"/>
    <p:sldId id="458" r:id="rId38"/>
    <p:sldId id="460" r:id="rId39"/>
    <p:sldId id="459" r:id="rId40"/>
    <p:sldId id="462" r:id="rId41"/>
    <p:sldId id="461" r:id="rId42"/>
    <p:sldId id="463" r:id="rId43"/>
    <p:sldId id="465" r:id="rId44"/>
    <p:sldId id="466" r:id="rId45"/>
    <p:sldId id="464" r:id="rId46"/>
    <p:sldId id="467" r:id="rId47"/>
    <p:sldId id="469" r:id="rId48"/>
    <p:sldId id="468" r:id="rId49"/>
    <p:sldId id="470" r:id="rId50"/>
    <p:sldId id="472" r:id="rId51"/>
    <p:sldId id="473" r:id="rId52"/>
    <p:sldId id="471" r:id="rId53"/>
    <p:sldId id="474" r:id="rId54"/>
    <p:sldId id="486" r:id="rId55"/>
    <p:sldId id="488" r:id="rId56"/>
    <p:sldId id="487" r:id="rId57"/>
    <p:sldId id="475" r:id="rId58"/>
    <p:sldId id="476" r:id="rId59"/>
    <p:sldId id="483" r:id="rId60"/>
    <p:sldId id="484" r:id="rId61"/>
    <p:sldId id="485" r:id="rId62"/>
    <p:sldId id="482" r:id="rId63"/>
    <p:sldId id="477" r:id="rId64"/>
    <p:sldId id="489" r:id="rId65"/>
    <p:sldId id="490" r:id="rId66"/>
    <p:sldId id="478" r:id="rId67"/>
    <p:sldId id="480" r:id="rId68"/>
    <p:sldId id="479" r:id="rId69"/>
    <p:sldId id="481" r:id="rId70"/>
  </p:sldIdLst>
  <p:sldSz cx="9144000" cy="6858000" type="screen4x3"/>
  <p:notesSz cx="6845300" cy="9396413"/>
  <p:embeddedFontLst>
    <p:embeddedFont>
      <p:font typeface="Verdana" pitchFamily="34" charset="0"/>
      <p:regular r:id="rId73"/>
      <p:bold r:id="rId74"/>
      <p:italic r:id="rId75"/>
      <p:boldItalic r:id="rId76"/>
    </p:embeddedFont>
    <p:embeddedFont>
      <p:font typeface="Angsana New" pitchFamily="18" charset="-34"/>
      <p:regular r:id="rId77"/>
      <p:bold r:id="rId78"/>
      <p:italic r:id="rId79"/>
      <p:boldItalic r:id="rId80"/>
    </p:embeddedFont>
    <p:embeddedFont>
      <p:font typeface="Consolas" pitchFamily="49" charset="0"/>
      <p:regular r:id="rId81"/>
      <p:bold r:id="rId82"/>
      <p:italic r:id="rId83"/>
      <p:boldItalic r:id="rId84"/>
    </p:embeddedFont>
    <p:embeddedFont>
      <p:font typeface="Arial Black" pitchFamily="34" charset="0"/>
      <p:bold r:id="rId85"/>
    </p:embeddedFont>
  </p:embeddedFontLst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bg1"/>
      </a:buClr>
      <a:buSzPct val="70000"/>
      <a:buFont typeface="Wingdings" pitchFamily="2" charset="2"/>
      <a:buChar char="l"/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bg1"/>
      </a:buClr>
      <a:buSzPct val="70000"/>
      <a:buFont typeface="Wingdings" pitchFamily="2" charset="2"/>
      <a:buChar char="l"/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bg1"/>
      </a:buClr>
      <a:buSzPct val="70000"/>
      <a:buFont typeface="Wingdings" pitchFamily="2" charset="2"/>
      <a:buChar char="l"/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bg1"/>
      </a:buClr>
      <a:buSzPct val="70000"/>
      <a:buFont typeface="Wingdings" pitchFamily="2" charset="2"/>
      <a:buChar char="l"/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bg1"/>
      </a:buClr>
      <a:buSzPct val="70000"/>
      <a:buFont typeface="Wingdings" pitchFamily="2" charset="2"/>
      <a:buChar char="l"/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DFA62"/>
    <a:srgbClr val="D60093"/>
    <a:srgbClr val="CC9900"/>
    <a:srgbClr val="FFCC00"/>
    <a:srgbClr val="FF66FF"/>
    <a:srgbClr val="0033CC"/>
    <a:srgbClr val="CC3399"/>
    <a:srgbClr val="CC00CC"/>
    <a:srgbClr val="7FBFB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66" d="100"/>
          <a:sy n="66" d="100"/>
        </p:scale>
        <p:origin x="-119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570"/>
    </p:cViewPr>
  </p:sorterViewPr>
  <p:notesViewPr>
    <p:cSldViewPr>
      <p:cViewPr varScale="1">
        <p:scale>
          <a:sx n="55" d="100"/>
          <a:sy n="55" d="100"/>
        </p:scale>
        <p:origin x="-2520" y="-102"/>
      </p:cViewPr>
      <p:guideLst>
        <p:guide orient="horz" pos="2959"/>
        <p:guide pos="215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font" Target="fonts/font12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926513"/>
            <a:ext cx="29670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fld id="{79B18214-CCFD-4922-991D-695107BDB697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6675" y="0"/>
            <a:ext cx="29670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6325" y="706438"/>
            <a:ext cx="4697413" cy="352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64050"/>
            <a:ext cx="54737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6675" y="8926513"/>
            <a:ext cx="29670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fld id="{211A0F8D-FD45-43EE-91D3-EF1B994F5BAB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1560B-B4C1-4F49-94EF-22FB10A7BA72}" type="slidenum">
              <a:rPr lang="en-US"/>
              <a:pPr/>
              <a:t>1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A0F8D-FD45-43EE-91D3-EF1B994F5BA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Feb. 2011</a:t>
            </a: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71775" y="6237288"/>
            <a:ext cx="36004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César Vaca Rodríguez, Dpto.Informática, UVa</a:t>
            </a: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72B993-B421-48E4-BF73-B8032BF15B63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7449" name="Picture 4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068960"/>
            <a:ext cx="1560802" cy="14401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César Vaca Rodríguez, Dpto.Informática,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2B781-D792-4425-ADE5-EA1003BCF44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César Vaca Rodríguez, Dpto.Informática,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B2ED1-3870-430E-8526-2155BA9034F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César Vaca Rodríguez, Dpto.Informática,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48291-1FE1-45F5-8ABB-97FA72154A7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César Vaca Rodríguez, Dpto.Informática,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9B9ED-1C18-4B27-8268-1B3246E5420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Feb. 2011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César Vaca Rodríguez, Dpto.Informática, UVa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D54FC-A517-4B28-B000-05D191F798E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Feb. 2011</a:t>
            </a: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César Vaca Rodríguez, Dpto.Informática, UVa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75691-8F23-47F7-86CB-CF7D6FA7C72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Feb. 2011</a:t>
            </a: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César Vaca Rodríguez, Dpto.Informática, UVa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A341-58E4-4CA6-8A3C-7A29AC9E893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Feb. 2011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César Vaca Rodríguez, Dpto.Informática, UVa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69CF7-EF10-410B-8B41-2B8C871F6F0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Feb. 2011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César Vaca Rodríguez, Dpto.Informática, UVa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24B5-A547-417E-97C3-019A87AE3FF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 Feb. 2011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César Vaca Rodríguez, Dpto.Informática, UVa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AF2C0-DAE7-4CC3-A804-DEDB0B9EDD6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740352" y="0"/>
            <a:ext cx="0" cy="12241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16632"/>
            <a:ext cx="712879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r>
              <a:rPr lang="en-US" smtClean="0"/>
              <a:t>9 Feb. 2011</a:t>
            </a: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248400"/>
            <a:ext cx="367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r>
              <a:rPr lang="en-US" smtClean="0"/>
              <a:t>César Vaca Rodríguez, Dpto.Informática, UVa</a:t>
            </a: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1"/>
            </a:lvl1pPr>
          </a:lstStyle>
          <a:p>
            <a:fld id="{461A0C3D-3BE7-483B-AFC1-B171797CCE5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6425" name="Picture 4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360" y="44624"/>
            <a:ext cx="1248641" cy="115212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qhuAnySPZ0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Greece_location_map.sv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6/66/NAMA_Machine_d'Anticyth%C3%A8re_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pGXL5OKGq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3/3d/Clock_of_al_Jazari_before_1206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8GYbyMaaN8&amp;NR=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upload.wikimedia.org/wikipedia/commons/a/ac/AnalyticalMachine_Babbage_London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turingmachine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 Feb</a:t>
            </a:r>
            <a:r>
              <a:rPr lang="en-US"/>
              <a:t>. </a:t>
            </a:r>
            <a:r>
              <a:rPr lang="en-US" smtClean="0"/>
              <a:t>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B517F62-636F-4C9B-882D-CC01EB8FD2AA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6725"/>
            <a:ext cx="7097713" cy="2133600"/>
          </a:xfrm>
        </p:spPr>
        <p:txBody>
          <a:bodyPr/>
          <a:lstStyle/>
          <a:p>
            <a:r>
              <a:rPr lang="en-US" sz="3800" smtClean="0"/>
              <a:t>Paradigmas de</a:t>
            </a:r>
            <a:br>
              <a:rPr lang="en-US" sz="3800" smtClean="0"/>
            </a:br>
            <a:r>
              <a:rPr lang="en-US" sz="3800" smtClean="0"/>
              <a:t> Programación</a:t>
            </a:r>
            <a:endParaRPr lang="en-US" sz="38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971800"/>
            <a:ext cx="5105400" cy="3122613"/>
          </a:xfrm>
        </p:spPr>
        <p:txBody>
          <a:bodyPr/>
          <a:lstStyle/>
          <a:p>
            <a:r>
              <a:rPr lang="en-US" sz="1800" smtClean="0"/>
              <a:t>Departamento de Informática</a:t>
            </a:r>
            <a:endParaRPr lang="en-US" sz="1800"/>
          </a:p>
          <a:p>
            <a:r>
              <a:rPr lang="en-US" sz="1800" smtClean="0"/>
              <a:t>Universidad de Valladolid</a:t>
            </a:r>
            <a:endParaRPr lang="en-US" sz="1800"/>
          </a:p>
          <a:p>
            <a:endParaRPr lang="en-US" sz="1400" b="1"/>
          </a:p>
          <a:p>
            <a:r>
              <a:rPr lang="en-US" sz="2000" b="1" smtClean="0"/>
              <a:t>Curso 2010-11</a:t>
            </a:r>
            <a:endParaRPr lang="en-US" sz="2000"/>
          </a:p>
          <a:p>
            <a:endParaRPr lang="en-US" sz="1400" smtClean="0"/>
          </a:p>
          <a:p>
            <a:endParaRPr lang="en-US" sz="1400" smtClean="0"/>
          </a:p>
          <a:p>
            <a:endParaRPr lang="en-US" sz="1400"/>
          </a:p>
          <a:p>
            <a:r>
              <a:rPr lang="en-US" sz="1600" smtClean="0"/>
              <a:t>Grado en Ingeniería Informática</a:t>
            </a:r>
          </a:p>
          <a:p>
            <a:r>
              <a:rPr lang="en-US" sz="1600" smtClean="0"/>
              <a:t>Grado en Ingeniería Informática de Sistemas</a:t>
            </a:r>
          </a:p>
          <a:p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10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128792" cy="1152128"/>
          </a:xfrm>
        </p:spPr>
        <p:txBody>
          <a:bodyPr anchor="ctr"/>
          <a:lstStyle/>
          <a:p>
            <a:r>
              <a:rPr lang="en-US" sz="3600" smtClean="0">
                <a:solidFill>
                  <a:srgbClr val="00B050"/>
                </a:solidFill>
              </a:rPr>
              <a:t>Ejemplo: Algoritmo de Euclides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19256" cy="4752528"/>
          </a:xfrm>
        </p:spPr>
        <p:txBody>
          <a:bodyPr/>
          <a:lstStyle/>
          <a:p>
            <a:r>
              <a:rPr lang="en-US" sz="2200" smtClean="0"/>
              <a:t>Cálculo del máximo común divisor</a:t>
            </a:r>
          </a:p>
          <a:p>
            <a:pPr lvl="1"/>
            <a:r>
              <a:rPr lang="en-US" sz="1800" smtClean="0"/>
              <a:t>Primer algoritmo no trivial. Euclides, año 300 A.C.</a:t>
            </a:r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r>
              <a:rPr lang="en-US" sz="1800" smtClean="0"/>
              <a:t>donde </a:t>
            </a:r>
            <a:r>
              <a:rPr lang="en-US" sz="1800" i="1" smtClean="0"/>
              <a:t>a</a:t>
            </a:r>
            <a:r>
              <a:rPr lang="en-US" sz="1800" smtClean="0"/>
              <a:t> | </a:t>
            </a:r>
            <a:r>
              <a:rPr lang="en-US" sz="1800" i="1" smtClean="0"/>
              <a:t>d</a:t>
            </a:r>
            <a:r>
              <a:rPr lang="en-US" sz="1800" smtClean="0"/>
              <a:t> significa que </a:t>
            </a:r>
            <a:r>
              <a:rPr lang="en-US" sz="1800" i="1" smtClean="0"/>
              <a:t>a</a:t>
            </a:r>
            <a:r>
              <a:rPr lang="en-US" sz="1800" smtClean="0"/>
              <a:t> es divisible exactamente por </a:t>
            </a:r>
            <a:r>
              <a:rPr lang="en-US" sz="1800" i="1" smtClean="0"/>
              <a:t>d</a:t>
            </a:r>
            <a:r>
              <a:rPr lang="en-US" sz="1800" smtClean="0"/>
              <a:t>:</a:t>
            </a:r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r>
              <a:rPr lang="en-US" sz="1800" smtClean="0"/>
              <a:t>si </a:t>
            </a:r>
            <a:r>
              <a:rPr lang="en-US" sz="1800" i="1" smtClean="0"/>
              <a:t>a</a:t>
            </a:r>
            <a:r>
              <a:rPr lang="en-US" sz="1800" smtClean="0"/>
              <a:t> y </a:t>
            </a:r>
            <a:r>
              <a:rPr lang="en-US" sz="1800" i="1" smtClean="0"/>
              <a:t>b</a:t>
            </a:r>
            <a:r>
              <a:rPr lang="en-US" sz="1800" smtClean="0"/>
              <a:t> son divisibles por </a:t>
            </a:r>
            <a:r>
              <a:rPr lang="en-US" sz="1800" i="1" smtClean="0"/>
              <a:t>d</a:t>
            </a:r>
            <a:r>
              <a:rPr lang="en-US" sz="1800" smtClean="0"/>
              <a:t>, y </a:t>
            </a:r>
            <a:r>
              <a:rPr lang="en-US" sz="1800" i="1" smtClean="0"/>
              <a:t>a</a:t>
            </a:r>
            <a:r>
              <a:rPr lang="en-US" sz="1800" smtClean="0"/>
              <a:t> &gt; </a:t>
            </a:r>
            <a:r>
              <a:rPr lang="en-US" sz="1800" i="1" smtClean="0"/>
              <a:t>b</a:t>
            </a:r>
            <a:r>
              <a:rPr lang="en-US" sz="1800" smtClean="0"/>
              <a:t>, entonces:</a:t>
            </a:r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r>
              <a:rPr lang="en-US" sz="1800" smtClean="0"/>
              <a:t>y por lo tanto (restar sucesivamente </a:t>
            </a:r>
            <a:r>
              <a:rPr lang="en-US" sz="1800" i="1" smtClean="0"/>
              <a:t>b</a:t>
            </a:r>
            <a:r>
              <a:rPr lang="en-US" sz="1800" smtClean="0"/>
              <a:t> es equivalente a hallar el resto de dividir </a:t>
            </a:r>
            <a:r>
              <a:rPr lang="en-US" sz="1800" i="1" smtClean="0"/>
              <a:t>a</a:t>
            </a:r>
            <a:r>
              <a:rPr lang="en-US" sz="1800" smtClean="0"/>
              <a:t> por </a:t>
            </a:r>
            <a:r>
              <a:rPr lang="en-US" sz="1800" i="1" smtClean="0"/>
              <a:t>b</a:t>
            </a:r>
            <a:r>
              <a:rPr lang="en-US" sz="1800" smtClean="0"/>
              <a:t>):</a:t>
            </a:r>
          </a:p>
          <a:p>
            <a:pPr lvl="1"/>
            <a:endParaRPr lang="en-US" sz="1800" smtClean="0"/>
          </a:p>
          <a:p>
            <a:pPr lvl="1"/>
            <a:endParaRPr lang="en-US" sz="1800" smtClean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8364" y="0"/>
            <a:ext cx="1465636" cy="171533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1691680" y="2204864"/>
          <a:ext cx="4281488" cy="485775"/>
        </p:xfrm>
        <a:graphic>
          <a:graphicData uri="http://schemas.openxmlformats.org/presentationml/2006/ole">
            <p:oleObj spid="_x0000_s218114" name="Ecuación" r:id="rId5" imgW="1904760" imgH="215640" progId="Equation.3">
              <p:embed/>
            </p:oleObj>
          </a:graphicData>
        </a:graphic>
      </p:graphicFrame>
      <p:graphicFrame>
        <p:nvGraphicFramePr>
          <p:cNvPr id="218115" name="Object 2"/>
          <p:cNvGraphicFramePr>
            <a:graphicFrameLocks noChangeAspect="1"/>
          </p:cNvGraphicFramePr>
          <p:nvPr/>
        </p:nvGraphicFramePr>
        <p:xfrm>
          <a:off x="1548185" y="3212976"/>
          <a:ext cx="2825750" cy="457200"/>
        </p:xfrm>
        <a:graphic>
          <a:graphicData uri="http://schemas.openxmlformats.org/presentationml/2006/ole">
            <p:oleObj spid="_x0000_s218115" name="Ecuación" r:id="rId6" imgW="1257120" imgH="203040" progId="Equation.3">
              <p:embed/>
            </p:oleObj>
          </a:graphicData>
        </a:graphic>
      </p:graphicFrame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5220072" y="3212976"/>
          <a:ext cx="2940050" cy="457200"/>
        </p:xfrm>
        <a:graphic>
          <a:graphicData uri="http://schemas.openxmlformats.org/presentationml/2006/ole">
            <p:oleObj spid="_x0000_s218116" name="Ecuación" r:id="rId7" imgW="1307880" imgH="203040" progId="Equation.3">
              <p:embed/>
            </p:oleObj>
          </a:graphicData>
        </a:graphic>
      </p:graphicFrame>
      <p:graphicFrame>
        <p:nvGraphicFramePr>
          <p:cNvPr id="218117" name="Object 5"/>
          <p:cNvGraphicFramePr>
            <a:graphicFrameLocks noChangeAspect="1"/>
          </p:cNvGraphicFramePr>
          <p:nvPr/>
        </p:nvGraphicFramePr>
        <p:xfrm>
          <a:off x="1691680" y="4221088"/>
          <a:ext cx="4195763" cy="457200"/>
        </p:xfrm>
        <a:graphic>
          <a:graphicData uri="http://schemas.openxmlformats.org/presentationml/2006/ole">
            <p:oleObj spid="_x0000_s218117" name="Ecuación" r:id="rId8" imgW="1866600" imgH="203040" progId="Equation.3">
              <p:embed/>
            </p:oleObj>
          </a:graphicData>
        </a:graphic>
      </p:graphicFrame>
      <p:graphicFrame>
        <p:nvGraphicFramePr>
          <p:cNvPr id="218118" name="Object 6"/>
          <p:cNvGraphicFramePr>
            <a:graphicFrameLocks noChangeAspect="1"/>
          </p:cNvGraphicFramePr>
          <p:nvPr/>
        </p:nvGraphicFramePr>
        <p:xfrm>
          <a:off x="1403648" y="5373216"/>
          <a:ext cx="7192962" cy="457200"/>
        </p:xfrm>
        <a:graphic>
          <a:graphicData uri="http://schemas.openxmlformats.org/presentationml/2006/ole">
            <p:oleObj spid="_x0000_s218118" name="Ecuación" r:id="rId9" imgW="3200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11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128792" cy="792088"/>
          </a:xfrm>
        </p:spPr>
        <p:txBody>
          <a:bodyPr anchor="ctr"/>
          <a:lstStyle/>
          <a:p>
            <a:r>
              <a:rPr lang="en-US" sz="3600" smtClean="0">
                <a:solidFill>
                  <a:srgbClr val="00B050"/>
                </a:solidFill>
              </a:rPr>
              <a:t>Diagrama de flujo</a:t>
            </a:r>
            <a:endParaRPr lang="en-US" sz="3600">
              <a:solidFill>
                <a:srgbClr val="00B050"/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8364" y="0"/>
            <a:ext cx="1465636" cy="171533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grpSp>
        <p:nvGrpSpPr>
          <p:cNvPr id="37" name="36 Grupo"/>
          <p:cNvGrpSpPr/>
          <p:nvPr/>
        </p:nvGrpSpPr>
        <p:grpSpPr>
          <a:xfrm>
            <a:off x="755576" y="980728"/>
            <a:ext cx="3990364" cy="5474517"/>
            <a:chOff x="1131080" y="950482"/>
            <a:chExt cx="3990364" cy="5474517"/>
          </a:xfrm>
        </p:grpSpPr>
        <p:grpSp>
          <p:nvGrpSpPr>
            <p:cNvPr id="14" name="13 Grupo"/>
            <p:cNvGrpSpPr/>
            <p:nvPr/>
          </p:nvGrpSpPr>
          <p:grpSpPr>
            <a:xfrm>
              <a:off x="1131080" y="1088188"/>
              <a:ext cx="3990364" cy="5336811"/>
              <a:chOff x="1131080" y="1088188"/>
              <a:chExt cx="3990364" cy="5336811"/>
            </a:xfrm>
          </p:grpSpPr>
          <p:sp>
            <p:nvSpPr>
              <p:cNvPr id="15" name="14 CuadroTexto"/>
              <p:cNvSpPr txBox="1"/>
              <p:nvPr/>
            </p:nvSpPr>
            <p:spPr>
              <a:xfrm>
                <a:off x="1419451" y="1771756"/>
                <a:ext cx="2088232" cy="64633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s-ES" sz="1800" smtClean="0">
                    <a:latin typeface="+mj-lt"/>
                  </a:rPr>
                  <a:t>A </a:t>
                </a:r>
                <a:r>
                  <a:rPr lang="es-ES" sz="1800" smtClean="0">
                    <a:latin typeface="+mj-lt"/>
                    <a:sym typeface="Wingdings" pitchFamily="2" charset="2"/>
                  </a:rPr>
                  <a:t> Entrada #1</a:t>
                </a:r>
              </a:p>
              <a:p>
                <a:r>
                  <a:rPr lang="es-ES" sz="1800" smtClean="0">
                    <a:latin typeface="+mj-lt"/>
                    <a:sym typeface="Wingdings" pitchFamily="2" charset="2"/>
                  </a:rPr>
                  <a:t>B  Entrada #2</a:t>
                </a:r>
                <a:endParaRPr lang="es-ES" sz="1800">
                  <a:latin typeface="+mj-lt"/>
                </a:endParaRPr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1418657" y="3266416"/>
                <a:ext cx="2088232" cy="34163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s-ES" sz="1800" smtClean="0">
                    <a:latin typeface="+mj-lt"/>
                  </a:rPr>
                  <a:t>C </a:t>
                </a:r>
                <a:r>
                  <a:rPr lang="es-ES" sz="1800" smtClean="0">
                    <a:latin typeface="+mj-lt"/>
                    <a:sym typeface="Wingdings" pitchFamily="2" charset="2"/>
                  </a:rPr>
                  <a:t> </a:t>
                </a:r>
                <a:r>
                  <a:rPr lang="es-ES" sz="1800" b="1" smtClean="0">
                    <a:latin typeface="+mj-lt"/>
                    <a:sym typeface="Wingdings" pitchFamily="2" charset="2"/>
                  </a:rPr>
                  <a:t>resto</a:t>
                </a:r>
                <a:r>
                  <a:rPr lang="es-ES" sz="1800" smtClean="0">
                    <a:latin typeface="+mj-lt"/>
                    <a:sym typeface="Wingdings" pitchFamily="2" charset="2"/>
                  </a:rPr>
                  <a:t>(A,B)</a:t>
                </a:r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3680239" y="3114860"/>
                <a:ext cx="1152128" cy="64633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s-ES" sz="1800" smtClean="0">
                    <a:latin typeface="+mj-lt"/>
                  </a:rPr>
                  <a:t>A </a:t>
                </a:r>
                <a:r>
                  <a:rPr lang="es-ES" sz="1800" smtClean="0">
                    <a:latin typeface="+mj-lt"/>
                    <a:sym typeface="Wingdings" pitchFamily="2" charset="2"/>
                  </a:rPr>
                  <a:t> B</a:t>
                </a:r>
              </a:p>
              <a:p>
                <a:r>
                  <a:rPr lang="es-ES" sz="1800" smtClean="0">
                    <a:latin typeface="+mj-lt"/>
                    <a:sym typeface="Wingdings" pitchFamily="2" charset="2"/>
                  </a:rPr>
                  <a:t>B  C</a:t>
                </a:r>
              </a:p>
            </p:txBody>
          </p:sp>
          <p:sp>
            <p:nvSpPr>
              <p:cNvPr id="18" name="17 CuadroTexto"/>
              <p:cNvSpPr txBox="1"/>
              <p:nvPr/>
            </p:nvSpPr>
            <p:spPr>
              <a:xfrm>
                <a:off x="1419451" y="5241990"/>
                <a:ext cx="2088232" cy="34163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s-ES" sz="1800" smtClean="0">
                    <a:latin typeface="+mj-lt"/>
                  </a:rPr>
                  <a:t>Salida #1 </a:t>
                </a:r>
                <a:r>
                  <a:rPr lang="es-ES" sz="1800" smtClean="0">
                    <a:latin typeface="+mj-lt"/>
                    <a:sym typeface="Wingdings" pitchFamily="2" charset="2"/>
                  </a:rPr>
                  <a:t> B</a:t>
                </a:r>
                <a:endParaRPr lang="es-ES" sz="1800">
                  <a:latin typeface="+mj-lt"/>
                </a:endParaRPr>
              </a:p>
            </p:txBody>
          </p:sp>
          <p:sp>
            <p:nvSpPr>
              <p:cNvPr id="19" name="18 Rombo"/>
              <p:cNvSpPr/>
              <p:nvPr/>
            </p:nvSpPr>
            <p:spPr bwMode="auto">
              <a:xfrm>
                <a:off x="1851499" y="3931996"/>
                <a:ext cx="1224136" cy="792088"/>
              </a:xfrm>
              <a:prstGeom prst="diamond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ngsana New" pitchFamily="18" charset="-34"/>
                  </a:rPr>
                  <a:t>C = 0</a:t>
                </a:r>
              </a:p>
            </p:txBody>
          </p:sp>
          <p:cxnSp>
            <p:nvCxnSpPr>
              <p:cNvPr id="20" name="19 Conector recto de flecha"/>
              <p:cNvCxnSpPr>
                <a:stCxn id="15" idx="2"/>
                <a:endCxn id="25" idx="0"/>
              </p:cNvCxnSpPr>
              <p:nvPr/>
            </p:nvCxnSpPr>
            <p:spPr bwMode="auto">
              <a:xfrm rot="16200000" flipH="1">
                <a:off x="2283868" y="2597786"/>
                <a:ext cx="361781" cy="2382"/>
              </a:xfrm>
              <a:prstGeom prst="straightConnector1">
                <a:avLst/>
              </a:prstGeom>
              <a:ln>
                <a:headEnd type="none" w="lg" len="med"/>
                <a:tailEnd type="arrow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20 Conector recto de flecha"/>
              <p:cNvCxnSpPr>
                <a:stCxn id="16" idx="2"/>
                <a:endCxn id="19" idx="0"/>
              </p:cNvCxnSpPr>
              <p:nvPr/>
            </p:nvCxnSpPr>
            <p:spPr bwMode="auto">
              <a:xfrm rot="16200000" flipH="1">
                <a:off x="2301196" y="3769625"/>
                <a:ext cx="323948" cy="794"/>
              </a:xfrm>
              <a:prstGeom prst="straightConnector1">
                <a:avLst/>
              </a:prstGeom>
              <a:ln>
                <a:headEnd type="none" w="lg" len="med"/>
                <a:tailEnd type="arrow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 de flecha"/>
              <p:cNvCxnSpPr>
                <a:stCxn id="19" idx="2"/>
                <a:endCxn id="18" idx="0"/>
              </p:cNvCxnSpPr>
              <p:nvPr/>
            </p:nvCxnSpPr>
            <p:spPr bwMode="auto">
              <a:xfrm rot="5400000">
                <a:off x="2204614" y="4983037"/>
                <a:ext cx="517906" cy="1588"/>
              </a:xfrm>
              <a:prstGeom prst="straightConnector1">
                <a:avLst/>
              </a:prstGeom>
              <a:ln>
                <a:headEnd type="none" w="lg" len="med"/>
                <a:tailEnd type="arrow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30 Conector recto de flecha"/>
              <p:cNvCxnSpPr>
                <a:stCxn id="19" idx="3"/>
                <a:endCxn id="17" idx="2"/>
              </p:cNvCxnSpPr>
              <p:nvPr/>
            </p:nvCxnSpPr>
            <p:spPr bwMode="auto">
              <a:xfrm flipV="1">
                <a:off x="3075635" y="3761191"/>
                <a:ext cx="1180668" cy="566849"/>
              </a:xfrm>
              <a:prstGeom prst="bentConnector2">
                <a:avLst/>
              </a:prstGeom>
              <a:ln>
                <a:headEnd type="none" w="lg" len="med"/>
                <a:tailEnd type="arrow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30 Conector recto de flecha"/>
              <p:cNvCxnSpPr>
                <a:stCxn id="17" idx="0"/>
                <a:endCxn id="25" idx="6"/>
              </p:cNvCxnSpPr>
              <p:nvPr/>
            </p:nvCxnSpPr>
            <p:spPr bwMode="auto">
              <a:xfrm rot="16200000" flipV="1">
                <a:off x="3265638" y="2124195"/>
                <a:ext cx="262984" cy="1718346"/>
              </a:xfrm>
              <a:prstGeom prst="bentConnector2">
                <a:avLst/>
              </a:prstGeom>
              <a:ln>
                <a:headEnd type="none" w="lg" len="med"/>
                <a:tailEnd type="arrow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24 Elipse"/>
              <p:cNvSpPr/>
              <p:nvPr/>
            </p:nvSpPr>
            <p:spPr bwMode="auto">
              <a:xfrm>
                <a:off x="2393941" y="277986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endParaRPr>
              </a:p>
            </p:txBody>
          </p:sp>
          <p:cxnSp>
            <p:nvCxnSpPr>
              <p:cNvPr id="26" name="25 Conector recto de flecha"/>
              <p:cNvCxnSpPr>
                <a:stCxn id="25" idx="4"/>
                <a:endCxn id="16" idx="0"/>
              </p:cNvCxnSpPr>
              <p:nvPr/>
            </p:nvCxnSpPr>
            <p:spPr bwMode="auto">
              <a:xfrm rot="5400000">
                <a:off x="2293095" y="3093562"/>
                <a:ext cx="342532" cy="3176"/>
              </a:xfrm>
              <a:prstGeom prst="straightConnector1">
                <a:avLst/>
              </a:prstGeom>
              <a:ln>
                <a:headEnd type="none" w="lg" len="med"/>
                <a:tailEnd type="arrow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26 Rectángulo"/>
              <p:cNvSpPr/>
              <p:nvPr/>
            </p:nvSpPr>
            <p:spPr bwMode="auto">
              <a:xfrm>
                <a:off x="1131080" y="1486372"/>
                <a:ext cx="3929450" cy="444763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endParaRPr>
              </a:p>
            </p:txBody>
          </p:sp>
          <p:cxnSp>
            <p:nvCxnSpPr>
              <p:cNvPr id="28" name="27 Conector recto de flecha"/>
              <p:cNvCxnSpPr/>
              <p:nvPr/>
            </p:nvCxnSpPr>
            <p:spPr bwMode="auto">
              <a:xfrm rot="5400000">
                <a:off x="1653598" y="1286883"/>
                <a:ext cx="397389" cy="1588"/>
              </a:xfrm>
              <a:prstGeom prst="straightConnector1">
                <a:avLst/>
              </a:prstGeom>
              <a:ln>
                <a:headEnd type="oval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 de flecha"/>
              <p:cNvCxnSpPr/>
              <p:nvPr/>
            </p:nvCxnSpPr>
            <p:spPr bwMode="auto">
              <a:xfrm rot="5400000">
                <a:off x="2338468" y="1286089"/>
                <a:ext cx="397389" cy="1588"/>
              </a:xfrm>
              <a:prstGeom prst="straightConnector1">
                <a:avLst/>
              </a:prstGeom>
              <a:ln>
                <a:headEnd type="oval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 de flecha"/>
              <p:cNvCxnSpPr/>
              <p:nvPr/>
            </p:nvCxnSpPr>
            <p:spPr bwMode="auto">
              <a:xfrm rot="5400000">
                <a:off x="2194452" y="6131911"/>
                <a:ext cx="397389" cy="1588"/>
              </a:xfrm>
              <a:prstGeom prst="straightConnector1">
                <a:avLst/>
              </a:prstGeom>
              <a:ln>
                <a:headEnd type="oval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1" name="30 CuadroTexto"/>
              <p:cNvSpPr txBox="1"/>
              <p:nvPr/>
            </p:nvSpPr>
            <p:spPr>
              <a:xfrm>
                <a:off x="2427224" y="4694898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smtClean="0"/>
                  <a:t>SI</a:t>
                </a:r>
                <a:endParaRPr lang="es-ES" sz="1200" b="1"/>
              </a:p>
            </p:txBody>
          </p:sp>
          <p:sp>
            <p:nvSpPr>
              <p:cNvPr id="32" name="31 CuadroTexto"/>
              <p:cNvSpPr txBox="1"/>
              <p:nvPr/>
            </p:nvSpPr>
            <p:spPr>
              <a:xfrm>
                <a:off x="3075296" y="4046826"/>
                <a:ext cx="4459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smtClean="0"/>
                  <a:t>NO</a:t>
                </a:r>
                <a:endParaRPr lang="es-ES" sz="1200" b="1"/>
              </a:p>
            </p:txBody>
          </p:sp>
          <p:sp>
            <p:nvSpPr>
              <p:cNvPr id="33" name="32 CuadroTexto"/>
              <p:cNvSpPr txBox="1"/>
              <p:nvPr/>
            </p:nvSpPr>
            <p:spPr>
              <a:xfrm>
                <a:off x="1965632" y="6148000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smtClean="0"/>
                  <a:t>#1</a:t>
                </a:r>
                <a:endParaRPr lang="es-ES" sz="1200" b="1"/>
              </a:p>
            </p:txBody>
          </p:sp>
          <p:sp>
            <p:nvSpPr>
              <p:cNvPr id="34" name="33 CuadroTexto"/>
              <p:cNvSpPr txBox="1"/>
              <p:nvPr/>
            </p:nvSpPr>
            <p:spPr>
              <a:xfrm>
                <a:off x="4274737" y="1486372"/>
                <a:ext cx="846707" cy="3693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2000" b="1" smtClean="0">
                    <a:solidFill>
                      <a:srgbClr val="00B050"/>
                    </a:solidFill>
                  </a:rPr>
                  <a:t>mcd</a:t>
                </a:r>
                <a:endParaRPr lang="es-ES" sz="2000" b="1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35" name="34 CuadroTexto"/>
            <p:cNvSpPr txBox="1"/>
            <p:nvPr/>
          </p:nvSpPr>
          <p:spPr>
            <a:xfrm>
              <a:off x="1409833" y="950482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smtClean="0"/>
                <a:t>#1</a:t>
              </a:r>
              <a:endParaRPr lang="es-ES" sz="1200" b="1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2109648" y="950482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smtClean="0"/>
                <a:t>#2</a:t>
              </a:r>
              <a:endParaRPr lang="es-ES" sz="1200" b="1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5258153" y="950482"/>
            <a:ext cx="3625520" cy="5456050"/>
            <a:chOff x="5258153" y="950482"/>
            <a:chExt cx="3625520" cy="5456050"/>
          </a:xfrm>
        </p:grpSpPr>
        <p:sp>
          <p:nvSpPr>
            <p:cNvPr id="39" name="38 CuadroTexto"/>
            <p:cNvSpPr txBox="1"/>
            <p:nvPr/>
          </p:nvSpPr>
          <p:spPr>
            <a:xfrm>
              <a:off x="5546524" y="1771756"/>
              <a:ext cx="2088232" cy="64633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s-ES" sz="1800" smtClean="0">
                  <a:latin typeface="+mj-lt"/>
                </a:rPr>
                <a:t>A </a:t>
              </a:r>
              <a:r>
                <a:rPr lang="es-ES" sz="1800" smtClean="0">
                  <a:latin typeface="+mj-lt"/>
                  <a:sym typeface="Wingdings" pitchFamily="2" charset="2"/>
                </a:rPr>
                <a:t> Entrada #1</a:t>
              </a:r>
            </a:p>
            <a:p>
              <a:r>
                <a:rPr lang="es-ES" sz="1800" smtClean="0">
                  <a:latin typeface="+mj-lt"/>
                  <a:sym typeface="Wingdings" pitchFamily="2" charset="2"/>
                </a:rPr>
                <a:t>B  Entrada #2</a:t>
              </a:r>
              <a:endParaRPr lang="es-ES" sz="1800">
                <a:latin typeface="+mj-lt"/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845654" y="4263213"/>
              <a:ext cx="1494737" cy="3416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s-ES" sz="1800" smtClean="0">
                  <a:latin typeface="+mj-lt"/>
                </a:rPr>
                <a:t>A </a:t>
              </a:r>
              <a:r>
                <a:rPr lang="es-ES" sz="1800" smtClean="0">
                  <a:latin typeface="+mj-lt"/>
                  <a:sym typeface="Wingdings" pitchFamily="2" charset="2"/>
                </a:rPr>
                <a:t> A - B</a:t>
              </a: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5546524" y="5228140"/>
              <a:ext cx="2088232" cy="3416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s-ES" sz="1800" smtClean="0">
                  <a:latin typeface="+mj-lt"/>
                </a:rPr>
                <a:t>Salida #1 </a:t>
              </a:r>
              <a:r>
                <a:rPr lang="es-ES" sz="1800" smtClean="0">
                  <a:latin typeface="+mj-lt"/>
                  <a:sym typeface="Wingdings" pitchFamily="2" charset="2"/>
                </a:rPr>
                <a:t> A</a:t>
              </a:r>
              <a:endParaRPr lang="es-ES" sz="1800">
                <a:latin typeface="+mj-lt"/>
              </a:endParaRPr>
            </a:p>
          </p:txBody>
        </p:sp>
        <p:sp>
          <p:nvSpPr>
            <p:cNvPr id="42" name="41 Rombo"/>
            <p:cNvSpPr/>
            <p:nvPr/>
          </p:nvSpPr>
          <p:spPr bwMode="auto">
            <a:xfrm>
              <a:off x="5980955" y="3166620"/>
              <a:ext cx="1224136" cy="792088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800">
                  <a:latin typeface="+mj-lt"/>
                </a:rPr>
                <a:t>A</a:t>
              </a:r>
              <a:r>
                <a: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ngsana New" pitchFamily="18" charset="-34"/>
                </a:rPr>
                <a:t> &gt; B</a:t>
              </a:r>
            </a:p>
          </p:txBody>
        </p:sp>
        <p:cxnSp>
          <p:nvCxnSpPr>
            <p:cNvPr id="43" name="42 Conector recto de flecha"/>
            <p:cNvCxnSpPr>
              <a:stCxn id="39" idx="2"/>
              <a:endCxn id="47" idx="0"/>
            </p:cNvCxnSpPr>
            <p:nvPr/>
          </p:nvCxnSpPr>
          <p:spPr bwMode="auto">
            <a:xfrm rot="16200000" flipH="1">
              <a:off x="6410941" y="2597786"/>
              <a:ext cx="361780" cy="2382"/>
            </a:xfrm>
            <a:prstGeom prst="straightConnector1">
              <a:avLst/>
            </a:prstGeom>
            <a:ln>
              <a:headEnd type="none" w="lg" len="med"/>
              <a:tailEnd type="arrow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84 Conector recto de flecha"/>
            <p:cNvCxnSpPr>
              <a:stCxn id="40" idx="2"/>
            </p:cNvCxnSpPr>
            <p:nvPr/>
          </p:nvCxnSpPr>
          <p:spPr bwMode="auto">
            <a:xfrm rot="5400000" flipH="1">
              <a:off x="5685420" y="3697242"/>
              <a:ext cx="646136" cy="1169070"/>
            </a:xfrm>
            <a:prstGeom prst="bentConnector4">
              <a:avLst>
                <a:gd name="adj1" fmla="val -35380"/>
                <a:gd name="adj2" fmla="val 99495"/>
              </a:avLst>
            </a:prstGeom>
            <a:ln>
              <a:headEnd type="none" w="lg" len="med"/>
              <a:tailEnd type="arrow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>
              <a:stCxn id="42" idx="2"/>
              <a:endCxn id="40" idx="0"/>
            </p:cNvCxnSpPr>
            <p:nvPr/>
          </p:nvCxnSpPr>
          <p:spPr bwMode="auto">
            <a:xfrm rot="5400000">
              <a:off x="6440771" y="4110960"/>
              <a:ext cx="304505" cy="1588"/>
            </a:xfrm>
            <a:prstGeom prst="straightConnector1">
              <a:avLst/>
            </a:prstGeom>
            <a:ln>
              <a:headEnd type="none" w="lg" len="med"/>
              <a:tailEnd type="arrow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30 Conector recto de flecha"/>
            <p:cNvCxnSpPr>
              <a:stCxn id="42" idx="3"/>
            </p:cNvCxnSpPr>
            <p:nvPr/>
          </p:nvCxnSpPr>
          <p:spPr bwMode="auto">
            <a:xfrm>
              <a:off x="7205091" y="3562664"/>
              <a:ext cx="832708" cy="955810"/>
            </a:xfrm>
            <a:prstGeom prst="bentConnector2">
              <a:avLst/>
            </a:prstGeom>
            <a:ln>
              <a:headEnd type="none" w="lg" len="med"/>
              <a:tailEnd type="arrow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46 Elipse"/>
            <p:cNvSpPr/>
            <p:nvPr/>
          </p:nvSpPr>
          <p:spPr bwMode="auto">
            <a:xfrm>
              <a:off x="6521014" y="2779867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ngsana New" pitchFamily="18" charset="-34"/>
              </a:endParaRPr>
            </a:p>
          </p:txBody>
        </p:sp>
        <p:cxnSp>
          <p:nvCxnSpPr>
            <p:cNvPr id="48" name="47 Conector recto de flecha"/>
            <p:cNvCxnSpPr>
              <a:stCxn id="47" idx="4"/>
              <a:endCxn id="42" idx="0"/>
            </p:cNvCxnSpPr>
            <p:nvPr/>
          </p:nvCxnSpPr>
          <p:spPr bwMode="auto">
            <a:xfrm rot="16200000" flipH="1">
              <a:off x="6471654" y="3045250"/>
              <a:ext cx="242737" cy="1"/>
            </a:xfrm>
            <a:prstGeom prst="straightConnector1">
              <a:avLst/>
            </a:prstGeom>
            <a:ln>
              <a:headEnd type="none" w="lg" len="med"/>
              <a:tailEnd type="arrow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48 Rectángulo"/>
            <p:cNvSpPr/>
            <p:nvPr/>
          </p:nvSpPr>
          <p:spPr bwMode="auto">
            <a:xfrm>
              <a:off x="5258153" y="1486372"/>
              <a:ext cx="3607886" cy="44476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ngsana New" pitchFamily="18" charset="-34"/>
              </a:endParaRPr>
            </a:p>
          </p:txBody>
        </p:sp>
        <p:cxnSp>
          <p:nvCxnSpPr>
            <p:cNvPr id="50" name="49 Conector recto de flecha"/>
            <p:cNvCxnSpPr/>
            <p:nvPr/>
          </p:nvCxnSpPr>
          <p:spPr bwMode="auto">
            <a:xfrm rot="5400000">
              <a:off x="5780671" y="1286883"/>
              <a:ext cx="397389" cy="1588"/>
            </a:xfrm>
            <a:prstGeom prst="straightConnector1">
              <a:avLst/>
            </a:prstGeom>
            <a:ln>
              <a:headEnd type="oval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 bwMode="auto">
            <a:xfrm rot="5400000">
              <a:off x="6465541" y="1286089"/>
              <a:ext cx="397389" cy="1588"/>
            </a:xfrm>
            <a:prstGeom prst="straightConnector1">
              <a:avLst/>
            </a:prstGeom>
            <a:ln>
              <a:headEnd type="oval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/>
            <p:nvPr/>
          </p:nvCxnSpPr>
          <p:spPr bwMode="auto">
            <a:xfrm rot="5400000">
              <a:off x="6321525" y="6131911"/>
              <a:ext cx="397389" cy="1588"/>
            </a:xfrm>
            <a:prstGeom prst="straightConnector1">
              <a:avLst/>
            </a:prstGeom>
            <a:ln>
              <a:headEnd type="oval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52 CuadroTexto"/>
            <p:cNvSpPr txBox="1"/>
            <p:nvPr/>
          </p:nvSpPr>
          <p:spPr>
            <a:xfrm>
              <a:off x="6642899" y="3931996"/>
              <a:ext cx="410690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smtClean="0">
                  <a:latin typeface="+mj-lt"/>
                </a:rPr>
                <a:t>SI</a:t>
              </a:r>
              <a:endParaRPr lang="es-ES" sz="1200" b="1">
                <a:latin typeface="+mj-lt"/>
              </a:endParaRP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7164288" y="3284984"/>
              <a:ext cx="495649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smtClean="0">
                  <a:latin typeface="+mj-lt"/>
                </a:rPr>
                <a:t>NO</a:t>
              </a:r>
              <a:endParaRPr lang="es-ES" sz="1200" b="1">
                <a:latin typeface="+mj-lt"/>
              </a:endParaRPr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6092705" y="6148000"/>
              <a:ext cx="434734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smtClean="0">
                  <a:latin typeface="+mj-lt"/>
                </a:rPr>
                <a:t>#1</a:t>
              </a:r>
              <a:endParaRPr lang="es-ES" sz="1200" b="1">
                <a:latin typeface="+mj-lt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7937580" y="1485578"/>
              <a:ext cx="946093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sz="2000" b="1" smtClean="0">
                  <a:solidFill>
                    <a:srgbClr val="00B050"/>
                  </a:solidFill>
                  <a:latin typeface="+mj-lt"/>
                </a:rPr>
                <a:t>resto</a:t>
              </a:r>
              <a:endParaRPr lang="es-ES" sz="2000" b="1">
                <a:solidFill>
                  <a:srgbClr val="00B050"/>
                </a:solidFill>
                <a:latin typeface="+mj-lt"/>
              </a:endParaRPr>
            </a:p>
          </p:txBody>
        </p:sp>
        <p:cxnSp>
          <p:nvCxnSpPr>
            <p:cNvPr id="57" name="30 Conector recto de flecha"/>
            <p:cNvCxnSpPr/>
            <p:nvPr/>
          </p:nvCxnSpPr>
          <p:spPr bwMode="auto">
            <a:xfrm rot="5400000">
              <a:off x="7594577" y="4558654"/>
              <a:ext cx="483402" cy="403044"/>
            </a:xfrm>
            <a:prstGeom prst="bentConnector3">
              <a:avLst>
                <a:gd name="adj1" fmla="val 99828"/>
              </a:avLst>
            </a:prstGeom>
            <a:ln>
              <a:headEnd type="none" w="lg" len="med"/>
              <a:tailEnd type="non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84 Conector recto de flecha"/>
            <p:cNvCxnSpPr>
              <a:endCxn id="47" idx="2"/>
            </p:cNvCxnSpPr>
            <p:nvPr/>
          </p:nvCxnSpPr>
          <p:spPr bwMode="auto">
            <a:xfrm rot="5400000" flipH="1" flipV="1">
              <a:off x="5418670" y="2857157"/>
              <a:ext cx="1107626" cy="1097062"/>
            </a:xfrm>
            <a:prstGeom prst="bentConnector2">
              <a:avLst/>
            </a:prstGeom>
            <a:ln>
              <a:headEnd type="none" w="lg" len="med"/>
              <a:tailEnd type="arrow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30 Conector recto de flecha"/>
            <p:cNvCxnSpPr>
              <a:endCxn id="41" idx="0"/>
            </p:cNvCxnSpPr>
            <p:nvPr/>
          </p:nvCxnSpPr>
          <p:spPr bwMode="auto">
            <a:xfrm rot="10800000" flipV="1">
              <a:off x="6590640" y="5001876"/>
              <a:ext cx="1044116" cy="226264"/>
            </a:xfrm>
            <a:prstGeom prst="bentConnector2">
              <a:avLst/>
            </a:prstGeom>
            <a:ln>
              <a:headEnd type="none" w="lg" len="med"/>
              <a:tailEnd type="arrow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59 CuadroTexto"/>
            <p:cNvSpPr txBox="1"/>
            <p:nvPr/>
          </p:nvSpPr>
          <p:spPr>
            <a:xfrm>
              <a:off x="5516364" y="950482"/>
              <a:ext cx="434734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smtClean="0">
                  <a:latin typeface="+mj-lt"/>
                </a:rPr>
                <a:t>#1</a:t>
              </a:r>
              <a:endParaRPr lang="es-ES" sz="1200" b="1">
                <a:latin typeface="+mj-lt"/>
              </a:endParaRPr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6216179" y="950482"/>
              <a:ext cx="434734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smtClean="0">
                  <a:latin typeface="+mj-lt"/>
                </a:rPr>
                <a:t>#2</a:t>
              </a:r>
              <a:endParaRPr lang="es-ES" sz="1200" b="1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12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128792" cy="1152128"/>
          </a:xfrm>
        </p:spPr>
        <p:txBody>
          <a:bodyPr anchor="ctr"/>
          <a:lstStyle/>
          <a:p>
            <a:r>
              <a:rPr lang="en-US" sz="3600" smtClean="0">
                <a:solidFill>
                  <a:srgbClr val="00B050"/>
                </a:solidFill>
              </a:rPr>
              <a:t>FORTRAN-77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19256" cy="792088"/>
          </a:xfrm>
        </p:spPr>
        <p:txBody>
          <a:bodyPr/>
          <a:lstStyle/>
          <a:p>
            <a:r>
              <a:rPr lang="en-US" sz="2200" smtClean="0"/>
              <a:t>Imperativo, procedural, no estructurado</a:t>
            </a:r>
          </a:p>
          <a:p>
            <a:pPr lvl="1"/>
            <a:endParaRPr lang="en-US" sz="1800" smtClean="0"/>
          </a:p>
          <a:p>
            <a:pPr lvl="1"/>
            <a:endParaRPr lang="en-US" sz="1800" smtClean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8364" y="0"/>
            <a:ext cx="1465636" cy="171533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grpSp>
        <p:nvGrpSpPr>
          <p:cNvPr id="21" name="20 Grupo"/>
          <p:cNvGrpSpPr/>
          <p:nvPr/>
        </p:nvGrpSpPr>
        <p:grpSpPr>
          <a:xfrm>
            <a:off x="1259632" y="1916832"/>
            <a:ext cx="6787028" cy="4144214"/>
            <a:chOff x="1365662" y="2132856"/>
            <a:chExt cx="6787028" cy="4144214"/>
          </a:xfrm>
        </p:grpSpPr>
        <p:sp>
          <p:nvSpPr>
            <p:cNvPr id="13" name="12 CuadroTexto"/>
            <p:cNvSpPr txBox="1"/>
            <p:nvPr/>
          </p:nvSpPr>
          <p:spPr>
            <a:xfrm>
              <a:off x="1365662" y="2132856"/>
              <a:ext cx="3704860" cy="414421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s-ES" smtClean="0">
                  <a:latin typeface="Consolas" pitchFamily="49" charset="0"/>
                </a:rPr>
                <a:t>  </a:t>
              </a:r>
              <a:r>
                <a:rPr lang="es-ES" sz="2000" b="1" smtClean="0">
                  <a:solidFill>
                    <a:srgbClr val="002060"/>
                  </a:solidFill>
                  <a:latin typeface="Consolas" pitchFamily="49" charset="0"/>
                </a:rPr>
                <a:t>FUNCTION</a:t>
              </a:r>
              <a:r>
                <a:rPr lang="es-ES" sz="2000" smtClean="0">
                  <a:latin typeface="Consolas" pitchFamily="49" charset="0"/>
                </a:rPr>
                <a:t> MCD(NA, NB)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    IA = NA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    IB = NB</a:t>
              </a:r>
            </a:p>
            <a:p>
              <a:pPr>
                <a:buNone/>
              </a:pPr>
              <a:r>
                <a:rPr lang="es-ES" sz="2000" b="1" smtClean="0">
                  <a:solidFill>
                    <a:srgbClr val="008000"/>
                  </a:solidFill>
                  <a:latin typeface="Consolas" pitchFamily="49" charset="0"/>
                </a:rPr>
                <a:t> 1 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IF</a:t>
              </a:r>
              <a:r>
                <a:rPr lang="es-ES" sz="2000" smtClean="0">
                  <a:latin typeface="Consolas" pitchFamily="49" charset="0"/>
                </a:rPr>
                <a:t> (IB</a:t>
              </a:r>
              <a:r>
                <a:rPr lang="es-ES" sz="2000" b="1">
                  <a:solidFill>
                    <a:srgbClr val="990000"/>
                  </a:solidFill>
                  <a:latin typeface="Consolas" pitchFamily="49" charset="0"/>
                </a:rPr>
                <a:t>.NE.</a:t>
              </a:r>
              <a:r>
                <a:rPr lang="es-ES" sz="2000" smtClean="0">
                  <a:latin typeface="Consolas" pitchFamily="49" charset="0"/>
                </a:rPr>
                <a:t>0)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THEN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      ITMP = IA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      IA = IB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      IB = </a:t>
              </a:r>
              <a:r>
                <a:rPr lang="es-ES" sz="2000" b="1" smtClean="0">
                  <a:solidFill>
                    <a:srgbClr val="990000"/>
                  </a:solidFill>
                  <a:latin typeface="Consolas" pitchFamily="49" charset="0"/>
                </a:rPr>
                <a:t>MOD</a:t>
              </a:r>
              <a:r>
                <a:rPr lang="es-ES" sz="2000" smtClean="0">
                  <a:latin typeface="Consolas" pitchFamily="49" charset="0"/>
                </a:rPr>
                <a:t>(ITMP, IB)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      </a:t>
              </a:r>
              <a:r>
                <a:rPr lang="es-ES" sz="2000" b="1">
                  <a:solidFill>
                    <a:srgbClr val="008000"/>
                  </a:solidFill>
                  <a:latin typeface="Consolas" pitchFamily="49" charset="0"/>
                </a:rPr>
                <a:t>GOTO</a:t>
              </a:r>
              <a:r>
                <a:rPr lang="es-ES" sz="2000" b="1" smtClean="0">
                  <a:solidFill>
                    <a:srgbClr val="008000"/>
                  </a:solidFill>
                  <a:latin typeface="Consolas" pitchFamily="49" charset="0"/>
                </a:rPr>
                <a:t> 1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   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END IF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    MCD = IA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   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RETURN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 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END</a:t>
              </a:r>
            </a:p>
          </p:txBody>
        </p:sp>
        <p:sp>
          <p:nvSpPr>
            <p:cNvPr id="14" name="13 Rectángulo"/>
            <p:cNvSpPr/>
            <p:nvPr/>
          </p:nvSpPr>
          <p:spPr bwMode="auto">
            <a:xfrm>
              <a:off x="5868537" y="2183642"/>
              <a:ext cx="2265529" cy="39578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Paso por referencia </a:t>
              </a:r>
            </a:p>
          </p:txBody>
        </p:sp>
        <p:sp>
          <p:nvSpPr>
            <p:cNvPr id="15" name="14 Rectángulo"/>
            <p:cNvSpPr/>
            <p:nvPr/>
          </p:nvSpPr>
          <p:spPr bwMode="auto">
            <a:xfrm>
              <a:off x="5887160" y="2825087"/>
              <a:ext cx="2265529" cy="39578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Tipado implícito</a:t>
              </a:r>
            </a:p>
          </p:txBody>
        </p:sp>
        <p:cxnSp>
          <p:nvCxnSpPr>
            <p:cNvPr id="16" name="14 Conector recto de flecha"/>
            <p:cNvCxnSpPr>
              <a:stCxn id="14" idx="1"/>
            </p:cNvCxnSpPr>
            <p:nvPr/>
          </p:nvCxnSpPr>
          <p:spPr bwMode="auto">
            <a:xfrm rot="10800000" flipV="1">
              <a:off x="4749421" y="2381534"/>
              <a:ext cx="1119116" cy="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7" name="16 Conector recto de flecha"/>
            <p:cNvCxnSpPr>
              <a:stCxn id="15" idx="1"/>
            </p:cNvCxnSpPr>
            <p:nvPr/>
          </p:nvCxnSpPr>
          <p:spPr bwMode="auto">
            <a:xfrm rot="10800000">
              <a:off x="3275464" y="2825088"/>
              <a:ext cx="2611697" cy="1978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8" name="17 Rectángulo"/>
            <p:cNvSpPr/>
            <p:nvPr/>
          </p:nvSpPr>
          <p:spPr bwMode="auto">
            <a:xfrm>
              <a:off x="5887161" y="4333164"/>
              <a:ext cx="2265529" cy="39578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Saltos</a:t>
              </a:r>
            </a:p>
          </p:txBody>
        </p:sp>
        <p:cxnSp>
          <p:nvCxnSpPr>
            <p:cNvPr id="19" name="18 Conector recto de flecha"/>
            <p:cNvCxnSpPr>
              <a:stCxn id="18" idx="1"/>
            </p:cNvCxnSpPr>
            <p:nvPr/>
          </p:nvCxnSpPr>
          <p:spPr bwMode="auto">
            <a:xfrm rot="10800000" flipV="1">
              <a:off x="3275857" y="4531056"/>
              <a:ext cx="2611305" cy="1220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13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128792" cy="1152128"/>
          </a:xfrm>
        </p:spPr>
        <p:txBody>
          <a:bodyPr anchor="ctr"/>
          <a:lstStyle/>
          <a:p>
            <a:r>
              <a:rPr lang="en-US" sz="3600" smtClean="0">
                <a:solidFill>
                  <a:srgbClr val="00B050"/>
                </a:solidFill>
              </a:rPr>
              <a:t>PASCAL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19256" cy="792088"/>
          </a:xfrm>
        </p:spPr>
        <p:txBody>
          <a:bodyPr/>
          <a:lstStyle/>
          <a:p>
            <a:r>
              <a:rPr lang="en-US" sz="2200" smtClean="0"/>
              <a:t>Imperativo, procedural, estructurado</a:t>
            </a:r>
          </a:p>
          <a:p>
            <a:pPr lvl="1"/>
            <a:endParaRPr lang="en-US" sz="1800" smtClean="0"/>
          </a:p>
          <a:p>
            <a:pPr lvl="1"/>
            <a:endParaRPr lang="en-US" sz="1800" smtClean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8364" y="0"/>
            <a:ext cx="1465636" cy="171533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grpSp>
        <p:nvGrpSpPr>
          <p:cNvPr id="20" name="19 Grupo"/>
          <p:cNvGrpSpPr/>
          <p:nvPr/>
        </p:nvGrpSpPr>
        <p:grpSpPr>
          <a:xfrm>
            <a:off x="827584" y="2060848"/>
            <a:ext cx="7748113" cy="3754874"/>
            <a:chOff x="1105469" y="2183642"/>
            <a:chExt cx="7748113" cy="3754874"/>
          </a:xfrm>
        </p:grpSpPr>
        <p:sp>
          <p:nvSpPr>
            <p:cNvPr id="21" name="20 CuadroTexto"/>
            <p:cNvSpPr txBox="1"/>
            <p:nvPr/>
          </p:nvSpPr>
          <p:spPr>
            <a:xfrm>
              <a:off x="1105469" y="2183642"/>
              <a:ext cx="5500047" cy="375487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s-ES" sz="2000" b="1" smtClean="0">
                  <a:solidFill>
                    <a:srgbClr val="002060"/>
                  </a:solidFill>
                  <a:latin typeface="Consolas" pitchFamily="49" charset="0"/>
                </a:rPr>
                <a:t>function</a:t>
              </a:r>
              <a:r>
                <a:rPr lang="es-ES" sz="2000" smtClean="0">
                  <a:latin typeface="Consolas" pitchFamily="49" charset="0"/>
                </a:rPr>
                <a:t> MCD(a,b: </a:t>
              </a:r>
              <a:r>
                <a:rPr lang="es-ES" sz="2000" b="1">
                  <a:solidFill>
                    <a:srgbClr val="008000"/>
                  </a:solidFill>
                  <a:latin typeface="Consolas" pitchFamily="49" charset="0"/>
                </a:rPr>
                <a:t>integer</a:t>
              </a:r>
              <a:r>
                <a:rPr lang="es-ES" sz="2000" smtClean="0">
                  <a:latin typeface="Consolas" pitchFamily="49" charset="0"/>
                </a:rPr>
                <a:t>): </a:t>
              </a:r>
              <a:r>
                <a:rPr lang="es-ES" sz="2000" b="1">
                  <a:solidFill>
                    <a:srgbClr val="008000"/>
                  </a:solidFill>
                  <a:latin typeface="Consolas" pitchFamily="49" charset="0"/>
                </a:rPr>
                <a:t>integer</a:t>
              </a:r>
              <a:r>
                <a:rPr lang="es-ES" sz="2000" smtClean="0">
                  <a:latin typeface="Consolas" pitchFamily="49" charset="0"/>
                </a:rPr>
                <a:t>;</a:t>
              </a:r>
            </a:p>
            <a:p>
              <a:pPr>
                <a:buNone/>
              </a:pP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var</a:t>
              </a:r>
              <a:r>
                <a:rPr lang="es-ES" sz="2000" smtClean="0">
                  <a:latin typeface="Consolas" pitchFamily="49" charset="0"/>
                </a:rPr>
                <a:t> c: </a:t>
              </a:r>
              <a:r>
                <a:rPr lang="es-ES" sz="2000" b="1">
                  <a:solidFill>
                    <a:srgbClr val="008000"/>
                  </a:solidFill>
                  <a:latin typeface="Consolas" pitchFamily="49" charset="0"/>
                </a:rPr>
                <a:t>integer</a:t>
              </a:r>
              <a:r>
                <a:rPr lang="es-ES" sz="2000" smtClean="0">
                  <a:latin typeface="Consolas" pitchFamily="49" charset="0"/>
                </a:rPr>
                <a:t>;</a:t>
              </a:r>
            </a:p>
            <a:p>
              <a:pPr>
                <a:buNone/>
              </a:pP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begin</a:t>
              </a:r>
              <a:r>
                <a:rPr lang="es-ES" sz="2000" smtClean="0">
                  <a:latin typeface="Consolas" pitchFamily="49" charset="0"/>
                </a:rPr>
                <a:t> 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 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while</a:t>
              </a:r>
              <a:r>
                <a:rPr lang="es-ES" sz="2000" b="1" smtClean="0">
                  <a:latin typeface="Consolas" pitchFamily="49" charset="0"/>
                </a:rPr>
                <a:t> </a:t>
              </a:r>
              <a:r>
                <a:rPr lang="es-ES" sz="2000" smtClean="0">
                  <a:latin typeface="Consolas" pitchFamily="49" charset="0"/>
                </a:rPr>
                <a:t>b </a:t>
              </a:r>
              <a:r>
                <a:rPr lang="es-ES" sz="2000" b="1">
                  <a:solidFill>
                    <a:srgbClr val="990000"/>
                  </a:solidFill>
                  <a:latin typeface="Consolas" pitchFamily="49" charset="0"/>
                </a:rPr>
                <a:t>&lt;&gt;</a:t>
              </a:r>
              <a:r>
                <a:rPr lang="es-ES" sz="2000" smtClean="0">
                  <a:latin typeface="Consolas" pitchFamily="49" charset="0"/>
                </a:rPr>
                <a:t> 0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do</a:t>
              </a:r>
            </a:p>
            <a:p>
              <a:pPr>
                <a:buNone/>
              </a:pPr>
              <a:r>
                <a:rPr lang="es-ES" sz="2000" b="1">
                  <a:latin typeface="Consolas" pitchFamily="49" charset="0"/>
                </a:rPr>
                <a:t> </a:t>
              </a:r>
              <a:r>
                <a:rPr lang="es-ES" sz="2000" b="1" smtClean="0">
                  <a:latin typeface="Consolas" pitchFamily="49" charset="0"/>
                </a:rPr>
                <a:t>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begin</a:t>
              </a:r>
            </a:p>
            <a:p>
              <a:pPr>
                <a:buNone/>
              </a:pPr>
              <a:r>
                <a:rPr lang="es-ES" sz="2000" b="1">
                  <a:latin typeface="Consolas" pitchFamily="49" charset="0"/>
                </a:rPr>
                <a:t> </a:t>
              </a:r>
              <a:r>
                <a:rPr lang="es-ES" sz="2000" b="1" smtClean="0">
                  <a:latin typeface="Consolas" pitchFamily="49" charset="0"/>
                </a:rPr>
                <a:t>   </a:t>
              </a:r>
              <a:r>
                <a:rPr lang="es-ES" sz="2000" smtClean="0">
                  <a:latin typeface="Consolas" pitchFamily="49" charset="0"/>
                </a:rPr>
                <a:t>c := a;</a:t>
              </a:r>
              <a:endParaRPr lang="es-ES" sz="2000" b="1" smtClean="0">
                <a:latin typeface="Consolas" pitchFamily="49" charset="0"/>
              </a:endParaRP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    a := b;</a:t>
              </a:r>
            </a:p>
            <a:p>
              <a:pPr>
                <a:buNone/>
              </a:pPr>
              <a:r>
                <a:rPr lang="es-ES" sz="2000">
                  <a:latin typeface="Consolas" pitchFamily="49" charset="0"/>
                </a:rPr>
                <a:t> </a:t>
              </a:r>
              <a:r>
                <a:rPr lang="es-ES" sz="2000" smtClean="0">
                  <a:latin typeface="Consolas" pitchFamily="49" charset="0"/>
                </a:rPr>
                <a:t>   b := c </a:t>
              </a:r>
              <a:r>
                <a:rPr lang="es-ES" sz="2000" b="1">
                  <a:solidFill>
                    <a:srgbClr val="990000"/>
                  </a:solidFill>
                  <a:latin typeface="Consolas" pitchFamily="49" charset="0"/>
                </a:rPr>
                <a:t>mod</a:t>
              </a:r>
              <a:r>
                <a:rPr lang="es-ES" sz="2000" smtClean="0">
                  <a:latin typeface="Consolas" pitchFamily="49" charset="0"/>
                </a:rPr>
                <a:t> b</a:t>
              </a:r>
            </a:p>
            <a:p>
              <a:pPr>
                <a:buNone/>
              </a:pPr>
              <a:r>
                <a:rPr lang="es-ES" sz="2000">
                  <a:latin typeface="Consolas" pitchFamily="49" charset="0"/>
                </a:rPr>
                <a:t> </a:t>
              </a:r>
              <a:r>
                <a:rPr lang="es-ES" sz="2000" smtClean="0">
                  <a:latin typeface="Consolas" pitchFamily="49" charset="0"/>
                </a:rPr>
                <a:t>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end</a:t>
              </a:r>
              <a:r>
                <a:rPr lang="es-ES" sz="2000" smtClean="0">
                  <a:latin typeface="Consolas" pitchFamily="49" charset="0"/>
                </a:rPr>
                <a:t>;</a:t>
              </a:r>
            </a:p>
            <a:p>
              <a:pPr>
                <a:buNone/>
              </a:pPr>
              <a:r>
                <a:rPr lang="es-ES" sz="2000">
                  <a:latin typeface="Consolas" pitchFamily="49" charset="0"/>
                </a:rPr>
                <a:t> </a:t>
              </a:r>
              <a:r>
                <a:rPr lang="es-ES" sz="2000" smtClean="0">
                  <a:latin typeface="Consolas" pitchFamily="49" charset="0"/>
                </a:rPr>
                <a:t> MCD := b</a:t>
              </a:r>
            </a:p>
            <a:p>
              <a:pPr>
                <a:buNone/>
              </a:pP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end</a:t>
              </a:r>
              <a:r>
                <a:rPr lang="es-ES" sz="2000" smtClean="0">
                  <a:latin typeface="Consolas" pitchFamily="49" charset="0"/>
                </a:rPr>
                <a:t>;</a:t>
              </a:r>
            </a:p>
          </p:txBody>
        </p:sp>
        <p:sp>
          <p:nvSpPr>
            <p:cNvPr id="22" name="21 Rectángulo"/>
            <p:cNvSpPr/>
            <p:nvPr/>
          </p:nvSpPr>
          <p:spPr bwMode="auto">
            <a:xfrm>
              <a:off x="7019925" y="2825088"/>
              <a:ext cx="1706682" cy="39578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Paso por valor </a:t>
              </a:r>
            </a:p>
          </p:txBody>
        </p:sp>
        <p:sp>
          <p:nvSpPr>
            <p:cNvPr id="23" name="22 Rectángulo"/>
            <p:cNvSpPr/>
            <p:nvPr/>
          </p:nvSpPr>
          <p:spPr bwMode="auto">
            <a:xfrm>
              <a:off x="7019925" y="3527955"/>
              <a:ext cx="1833657" cy="39578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Tipado explícito</a:t>
              </a:r>
            </a:p>
          </p:txBody>
        </p:sp>
        <p:cxnSp>
          <p:nvCxnSpPr>
            <p:cNvPr id="24" name="23 Conector recto de flecha"/>
            <p:cNvCxnSpPr>
              <a:stCxn id="23" idx="1"/>
            </p:cNvCxnSpPr>
            <p:nvPr/>
          </p:nvCxnSpPr>
          <p:spPr bwMode="auto">
            <a:xfrm rot="10800000">
              <a:off x="3398293" y="2825088"/>
              <a:ext cx="3621632" cy="900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5" name="24 Conector recto de flecha"/>
            <p:cNvCxnSpPr>
              <a:stCxn id="22" idx="1"/>
            </p:cNvCxnSpPr>
            <p:nvPr/>
          </p:nvCxnSpPr>
          <p:spPr bwMode="auto">
            <a:xfrm rot="10800000">
              <a:off x="4135273" y="2606723"/>
              <a:ext cx="2884653" cy="4162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14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128792" cy="1152128"/>
          </a:xfrm>
        </p:spPr>
        <p:txBody>
          <a:bodyPr anchor="ctr"/>
          <a:lstStyle/>
          <a:p>
            <a:r>
              <a:rPr lang="en-US" sz="3600" smtClean="0">
                <a:solidFill>
                  <a:srgbClr val="00B050"/>
                </a:solidFill>
              </a:rPr>
              <a:t>SCHEME, HASKELL, PROLOG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19256" cy="792088"/>
          </a:xfrm>
        </p:spPr>
        <p:txBody>
          <a:bodyPr/>
          <a:lstStyle/>
          <a:p>
            <a:r>
              <a:rPr lang="en-US" sz="2200" smtClean="0"/>
              <a:t>Lenguajes funcionales y lógicos (recursividad)</a:t>
            </a:r>
          </a:p>
          <a:p>
            <a:pPr lvl="1"/>
            <a:r>
              <a:rPr lang="en-US" sz="1800" smtClean="0"/>
              <a:t>Scheme</a:t>
            </a:r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r>
              <a:rPr lang="en-US" sz="1800" smtClean="0"/>
              <a:t>Haskell</a:t>
            </a:r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r>
              <a:rPr lang="en-US" sz="1800" smtClean="0"/>
              <a:t>Prolog</a:t>
            </a:r>
          </a:p>
          <a:p>
            <a:pPr lvl="1"/>
            <a:endParaRPr lang="en-US" sz="1800" smtClean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8364" y="0"/>
            <a:ext cx="1465636" cy="171533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4" name="13 CuadroTexto"/>
          <p:cNvSpPr txBox="1"/>
          <p:nvPr/>
        </p:nvSpPr>
        <p:spPr>
          <a:xfrm>
            <a:off x="1519878" y="2019869"/>
            <a:ext cx="4375955" cy="1046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s-ES" sz="2000" smtClean="0">
                <a:latin typeface="Consolas" pitchFamily="49" charset="0"/>
              </a:rPr>
              <a:t>(</a:t>
            </a:r>
            <a:r>
              <a:rPr lang="es-ES" sz="2000" b="1">
                <a:solidFill>
                  <a:srgbClr val="002060"/>
                </a:solidFill>
                <a:latin typeface="Consolas" pitchFamily="49" charset="0"/>
              </a:rPr>
              <a:t>define</a:t>
            </a:r>
            <a:r>
              <a:rPr lang="es-ES" sz="2000" smtClean="0">
                <a:latin typeface="Consolas" pitchFamily="49" charset="0"/>
              </a:rPr>
              <a:t> (mcd a b)</a:t>
            </a:r>
          </a:p>
          <a:p>
            <a:pPr>
              <a:buNone/>
            </a:pPr>
            <a:r>
              <a:rPr lang="es-ES" sz="2000" smtClean="0">
                <a:latin typeface="Consolas" pitchFamily="49" charset="0"/>
              </a:rPr>
              <a:t>  (</a:t>
            </a:r>
            <a:r>
              <a:rPr lang="es-ES" sz="2000" b="1">
                <a:solidFill>
                  <a:srgbClr val="002060"/>
                </a:solidFill>
                <a:latin typeface="Consolas" pitchFamily="49" charset="0"/>
              </a:rPr>
              <a:t>if</a:t>
            </a:r>
            <a:r>
              <a:rPr lang="es-ES" sz="2000" smtClean="0">
                <a:latin typeface="Consolas" pitchFamily="49" charset="0"/>
              </a:rPr>
              <a:t> (</a:t>
            </a:r>
            <a:r>
              <a:rPr lang="es-ES" sz="2000" b="1">
                <a:solidFill>
                  <a:srgbClr val="002060"/>
                </a:solidFill>
                <a:latin typeface="Consolas" pitchFamily="49" charset="0"/>
              </a:rPr>
              <a:t>=</a:t>
            </a:r>
            <a:r>
              <a:rPr lang="es-ES" sz="2000" smtClean="0">
                <a:latin typeface="Consolas" pitchFamily="49" charset="0"/>
              </a:rPr>
              <a:t> b 0) a</a:t>
            </a:r>
          </a:p>
          <a:p>
            <a:pPr>
              <a:buNone/>
            </a:pPr>
            <a:r>
              <a:rPr lang="es-ES" sz="2000" smtClean="0">
                <a:latin typeface="Consolas" pitchFamily="49" charset="0"/>
              </a:rPr>
              <a:t>      (mcd b (</a:t>
            </a:r>
            <a:r>
              <a:rPr lang="es-ES" sz="2000" b="1">
                <a:solidFill>
                  <a:srgbClr val="002060"/>
                </a:solidFill>
                <a:latin typeface="Consolas" pitchFamily="49" charset="0"/>
              </a:rPr>
              <a:t>modulo</a:t>
            </a:r>
            <a:r>
              <a:rPr lang="es-ES" sz="2000" smtClean="0">
                <a:latin typeface="Consolas" pitchFamily="49" charset="0"/>
              </a:rPr>
              <a:t> a b))))</a:t>
            </a:r>
          </a:p>
        </p:txBody>
      </p:sp>
      <p:sp>
        <p:nvSpPr>
          <p:cNvPr id="17" name="16 Rectángulo"/>
          <p:cNvSpPr/>
          <p:nvPr/>
        </p:nvSpPr>
        <p:spPr bwMode="auto">
          <a:xfrm>
            <a:off x="6828856" y="2019869"/>
            <a:ext cx="1706682" cy="39578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rPr>
              <a:t>s-expresiones</a:t>
            </a:r>
          </a:p>
        </p:txBody>
      </p:sp>
      <p:cxnSp>
        <p:nvCxnSpPr>
          <p:cNvPr id="18" name="17 Conector recto de flecha"/>
          <p:cNvCxnSpPr>
            <a:stCxn id="17" idx="1"/>
          </p:cNvCxnSpPr>
          <p:nvPr/>
        </p:nvCxnSpPr>
        <p:spPr bwMode="auto">
          <a:xfrm rot="10800000" flipV="1">
            <a:off x="6000680" y="2217762"/>
            <a:ext cx="828177" cy="1978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31" name="30 Grupo"/>
          <p:cNvGrpSpPr/>
          <p:nvPr/>
        </p:nvGrpSpPr>
        <p:grpSpPr>
          <a:xfrm>
            <a:off x="1547664" y="3140968"/>
            <a:ext cx="7015660" cy="1600269"/>
            <a:chOff x="1519878" y="3035532"/>
            <a:chExt cx="7015660" cy="1600269"/>
          </a:xfrm>
        </p:grpSpPr>
        <p:sp>
          <p:nvSpPr>
            <p:cNvPr id="15" name="14 CuadroTexto"/>
            <p:cNvSpPr txBox="1"/>
            <p:nvPr/>
          </p:nvSpPr>
          <p:spPr>
            <a:xfrm>
              <a:off x="1519878" y="3589361"/>
              <a:ext cx="4375955" cy="104644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s-ES" sz="2000" b="1" smtClean="0">
                  <a:solidFill>
                    <a:srgbClr val="008000"/>
                  </a:solidFill>
                  <a:latin typeface="Consolas" pitchFamily="49" charset="0"/>
                </a:rPr>
                <a:t>mcd </a:t>
              </a:r>
              <a:r>
                <a:rPr lang="es-ES" sz="2000" b="1">
                  <a:solidFill>
                    <a:srgbClr val="008000"/>
                  </a:solidFill>
                  <a:latin typeface="Consolas" pitchFamily="49" charset="0"/>
                </a:rPr>
                <a:t>:: Int -&gt; Int -&gt; Int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mcd a 0 = a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mcd a b = mcd b (</a:t>
              </a:r>
              <a:r>
                <a:rPr lang="es-ES" sz="2000" b="1" smtClean="0">
                  <a:solidFill>
                    <a:srgbClr val="002060"/>
                  </a:solidFill>
                  <a:latin typeface="Consolas" pitchFamily="49" charset="0"/>
                </a:rPr>
                <a:t>rem</a:t>
              </a:r>
              <a:r>
                <a:rPr lang="es-ES" sz="2000" smtClean="0">
                  <a:latin typeface="Consolas" pitchFamily="49" charset="0"/>
                </a:rPr>
                <a:t> a b)</a:t>
              </a:r>
            </a:p>
          </p:txBody>
        </p:sp>
        <p:sp>
          <p:nvSpPr>
            <p:cNvPr id="19" name="18 Rectángulo"/>
            <p:cNvSpPr/>
            <p:nvPr/>
          </p:nvSpPr>
          <p:spPr bwMode="auto">
            <a:xfrm>
              <a:off x="6724009" y="3035532"/>
              <a:ext cx="1706682" cy="39578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tipado estricto</a:t>
              </a:r>
            </a:p>
          </p:txBody>
        </p:sp>
        <p:sp>
          <p:nvSpPr>
            <p:cNvPr id="20" name="19 Rectángulo"/>
            <p:cNvSpPr/>
            <p:nvPr/>
          </p:nvSpPr>
          <p:spPr bwMode="auto">
            <a:xfrm>
              <a:off x="6724009" y="3717248"/>
              <a:ext cx="1811529" cy="59258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concordancia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smtClean="0"/>
                <a:t>de patrones</a:t>
              </a: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cxnSp>
          <p:nvCxnSpPr>
            <p:cNvPr id="26" name="25 Conector recto de flecha"/>
            <p:cNvCxnSpPr>
              <a:stCxn id="19" idx="1"/>
            </p:cNvCxnSpPr>
            <p:nvPr/>
          </p:nvCxnSpPr>
          <p:spPr bwMode="auto">
            <a:xfrm rot="10800000" flipV="1">
              <a:off x="5895833" y="3233424"/>
              <a:ext cx="828176" cy="5822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7" name="26 Conector recto de flecha"/>
            <p:cNvCxnSpPr>
              <a:stCxn id="20" idx="1"/>
            </p:cNvCxnSpPr>
            <p:nvPr/>
          </p:nvCxnSpPr>
          <p:spPr bwMode="auto">
            <a:xfrm rot="10800000" flipV="1">
              <a:off x="5895833" y="4013538"/>
              <a:ext cx="828177" cy="2962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30" name="29 Grupo"/>
          <p:cNvGrpSpPr/>
          <p:nvPr/>
        </p:nvGrpSpPr>
        <p:grpSpPr>
          <a:xfrm>
            <a:off x="1547664" y="4797152"/>
            <a:ext cx="7346310" cy="1301563"/>
            <a:chOff x="1519878" y="4677160"/>
            <a:chExt cx="7346310" cy="1301563"/>
          </a:xfrm>
        </p:grpSpPr>
        <p:sp>
          <p:nvSpPr>
            <p:cNvPr id="16" name="15 CuadroTexto"/>
            <p:cNvSpPr txBox="1"/>
            <p:nvPr/>
          </p:nvSpPr>
          <p:spPr>
            <a:xfrm>
              <a:off x="1519878" y="5270837"/>
              <a:ext cx="6714698" cy="70788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mcd(A,0,D)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:-</a:t>
              </a:r>
              <a:r>
                <a:rPr lang="es-ES" sz="2000" smtClean="0">
                  <a:latin typeface="Consolas" pitchFamily="49" charset="0"/>
                </a:rPr>
                <a:t> A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=</a:t>
              </a:r>
              <a:r>
                <a:rPr lang="es-ES" sz="2000" smtClean="0">
                  <a:latin typeface="Consolas" pitchFamily="49" charset="0"/>
                </a:rPr>
                <a:t> D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.</a:t>
              </a:r>
            </a:p>
            <a:p>
              <a:pPr>
                <a:buNone/>
              </a:pPr>
              <a:r>
                <a:rPr lang="es-ES" sz="2000" smtClean="0">
                  <a:latin typeface="Consolas" pitchFamily="49" charset="0"/>
                </a:rPr>
                <a:t>mcd(A,B,D)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:-</a:t>
              </a:r>
              <a:r>
                <a:rPr lang="es-ES" sz="2000" smtClean="0">
                  <a:latin typeface="Consolas" pitchFamily="49" charset="0"/>
                </a:rPr>
                <a:t> B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&gt;</a:t>
              </a:r>
              <a:r>
                <a:rPr lang="es-ES" sz="2000" smtClean="0">
                  <a:latin typeface="Consolas" pitchFamily="49" charset="0"/>
                </a:rPr>
                <a:t> 0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,</a:t>
              </a:r>
              <a:r>
                <a:rPr lang="es-ES" sz="2000" smtClean="0">
                  <a:latin typeface="Consolas" pitchFamily="49" charset="0"/>
                </a:rPr>
                <a:t> C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is</a:t>
              </a:r>
              <a:r>
                <a:rPr lang="es-ES" sz="2000" smtClean="0">
                  <a:latin typeface="Consolas" pitchFamily="49" charset="0"/>
                </a:rPr>
                <a:t> A 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mod</a:t>
              </a:r>
              <a:r>
                <a:rPr lang="es-ES" sz="2000" smtClean="0">
                  <a:latin typeface="Consolas" pitchFamily="49" charset="0"/>
                </a:rPr>
                <a:t> B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, </a:t>
              </a:r>
              <a:r>
                <a:rPr lang="es-ES" sz="2000" smtClean="0">
                  <a:latin typeface="Consolas" pitchFamily="49" charset="0"/>
                </a:rPr>
                <a:t>mcd(B,C,D)</a:t>
              </a:r>
              <a:r>
                <a:rPr lang="es-ES" sz="2000" b="1">
                  <a:solidFill>
                    <a:srgbClr val="002060"/>
                  </a:solidFill>
                  <a:latin typeface="Consolas" pitchFamily="49" charset="0"/>
                </a:rPr>
                <a:t>.</a:t>
              </a:r>
              <a:r>
                <a:rPr lang="es-ES" sz="2000" smtClean="0">
                  <a:latin typeface="Consolas" pitchFamily="49" charset="0"/>
                </a:rPr>
                <a:t> </a:t>
              </a:r>
            </a:p>
          </p:txBody>
        </p:sp>
        <p:cxnSp>
          <p:nvCxnSpPr>
            <p:cNvPr id="28" name="27 Conector recto de flecha"/>
            <p:cNvCxnSpPr/>
            <p:nvPr/>
          </p:nvCxnSpPr>
          <p:spPr bwMode="auto">
            <a:xfrm rot="10800000" flipV="1">
              <a:off x="5445458" y="4875053"/>
              <a:ext cx="885873" cy="3957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9" name="28 Rectángulo"/>
            <p:cNvSpPr/>
            <p:nvPr/>
          </p:nvSpPr>
          <p:spPr bwMode="auto">
            <a:xfrm>
              <a:off x="6331330" y="4677160"/>
              <a:ext cx="2534858" cy="39578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predicados, unificación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15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Modelos de Cómputo</a:t>
            </a:r>
            <a:endParaRPr lang="en-US" sz="3600"/>
          </a:p>
        </p:txBody>
      </p:sp>
      <p:grpSp>
        <p:nvGrpSpPr>
          <p:cNvPr id="8" name="7 Grupo"/>
          <p:cNvGrpSpPr/>
          <p:nvPr/>
        </p:nvGrpSpPr>
        <p:grpSpPr>
          <a:xfrm>
            <a:off x="611560" y="1484784"/>
            <a:ext cx="7973646" cy="4241380"/>
            <a:chOff x="833708" y="1477907"/>
            <a:chExt cx="7973646" cy="4241380"/>
          </a:xfrm>
        </p:grpSpPr>
        <p:sp>
          <p:nvSpPr>
            <p:cNvPr id="9" name="8 Llaves"/>
            <p:cNvSpPr/>
            <p:nvPr/>
          </p:nvSpPr>
          <p:spPr bwMode="auto">
            <a:xfrm>
              <a:off x="3675934" y="3946016"/>
              <a:ext cx="1985554" cy="1706126"/>
            </a:xfrm>
            <a:prstGeom prst="bracePair">
              <a:avLst>
                <a:gd name="adj" fmla="val 605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sp>
          <p:nvSpPr>
            <p:cNvPr id="10" name="9 Nube"/>
            <p:cNvSpPr/>
            <p:nvPr/>
          </p:nvSpPr>
          <p:spPr bwMode="auto">
            <a:xfrm>
              <a:off x="833708" y="1477907"/>
              <a:ext cx="1547446" cy="1645920"/>
            </a:xfrm>
            <a:prstGeom prst="cloud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Mundo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smtClean="0"/>
                <a:t>Externo</a:t>
              </a: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sp>
          <p:nvSpPr>
            <p:cNvPr id="11" name="10 Nube"/>
            <p:cNvSpPr/>
            <p:nvPr/>
          </p:nvSpPr>
          <p:spPr bwMode="auto">
            <a:xfrm>
              <a:off x="7259908" y="1477907"/>
              <a:ext cx="1547446" cy="1645920"/>
            </a:xfrm>
            <a:prstGeom prst="cloud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Mundo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smtClean="0"/>
                <a:t>Externo</a:t>
              </a: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sp>
          <p:nvSpPr>
            <p:cNvPr id="12" name="11 Rectángulo redondeado"/>
            <p:cNvSpPr/>
            <p:nvPr/>
          </p:nvSpPr>
          <p:spPr bwMode="auto">
            <a:xfrm>
              <a:off x="3932606" y="1477907"/>
              <a:ext cx="1475735" cy="164592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Máquina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smtClean="0"/>
                <a:t>de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Cómputo</a:t>
              </a:r>
            </a:p>
          </p:txBody>
        </p:sp>
        <p:sp>
          <p:nvSpPr>
            <p:cNvPr id="13" name="12 Rectángulo"/>
            <p:cNvSpPr/>
            <p:nvPr/>
          </p:nvSpPr>
          <p:spPr bwMode="auto">
            <a:xfrm>
              <a:off x="2522849" y="1477907"/>
              <a:ext cx="454172" cy="16459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Sensores</a:t>
              </a:r>
            </a:p>
          </p:txBody>
        </p:sp>
        <p:sp>
          <p:nvSpPr>
            <p:cNvPr id="14" name="13 Flecha a la derecha con bandas"/>
            <p:cNvSpPr/>
            <p:nvPr/>
          </p:nvSpPr>
          <p:spPr bwMode="auto">
            <a:xfrm>
              <a:off x="3045411" y="2012478"/>
              <a:ext cx="837384" cy="506437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000" b="1" smtClean="0"/>
                <a:t>Datos</a:t>
              </a:r>
              <a:endParaRPr kumimoji="0" lang="es-E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sp>
          <p:nvSpPr>
            <p:cNvPr id="15" name="14 Rectángulo"/>
            <p:cNvSpPr/>
            <p:nvPr/>
          </p:nvSpPr>
          <p:spPr bwMode="auto">
            <a:xfrm>
              <a:off x="6643811" y="1477907"/>
              <a:ext cx="454172" cy="16459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smtClean="0"/>
                <a:t>Actuadores</a:t>
              </a: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sp>
          <p:nvSpPr>
            <p:cNvPr id="16" name="15 Flecha a la derecha con bandas"/>
            <p:cNvSpPr/>
            <p:nvPr/>
          </p:nvSpPr>
          <p:spPr bwMode="auto">
            <a:xfrm>
              <a:off x="5486399" y="2012478"/>
              <a:ext cx="1066800" cy="506437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Resultados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844306" y="4011127"/>
              <a:ext cx="1200970" cy="170816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s-ES" sz="1400" smtClean="0"/>
                <a:t> Números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1400"/>
                <a:t> </a:t>
              </a:r>
              <a:r>
                <a:rPr lang="es-ES" sz="1400" smtClean="0"/>
                <a:t>Texto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1400"/>
                <a:t> </a:t>
              </a:r>
              <a:r>
                <a:rPr lang="es-ES" sz="1400" smtClean="0"/>
                <a:t>Símbolos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1400"/>
                <a:t> </a:t>
              </a:r>
              <a:r>
                <a:rPr lang="es-ES" sz="1400" smtClean="0"/>
                <a:t>Imágenes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1400"/>
                <a:t> </a:t>
              </a:r>
              <a:r>
                <a:rPr lang="es-ES" sz="1400" smtClean="0"/>
                <a:t>Sonido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1400"/>
                <a:t> </a:t>
              </a:r>
              <a:r>
                <a:rPr lang="es-ES" sz="1400" smtClean="0"/>
                <a:t>Medidas</a:t>
              </a:r>
            </a:p>
            <a:p>
              <a:pPr>
                <a:buFont typeface="Arial" pitchFamily="34" charset="0"/>
                <a:buChar char="•"/>
              </a:pPr>
              <a:r>
                <a:rPr lang="es-ES" sz="1400" smtClean="0"/>
                <a:t> ...</a:t>
              </a:r>
              <a:endParaRPr lang="es-ES" sz="1400"/>
            </a:p>
          </p:txBody>
        </p:sp>
        <p:cxnSp>
          <p:nvCxnSpPr>
            <p:cNvPr id="18" name="17 Conector angular"/>
            <p:cNvCxnSpPr/>
            <p:nvPr/>
          </p:nvCxnSpPr>
          <p:spPr bwMode="auto">
            <a:xfrm rot="5400000">
              <a:off x="2216372" y="2825393"/>
              <a:ext cx="1492212" cy="879257"/>
            </a:xfrm>
            <a:prstGeom prst="bentConnector3">
              <a:avLst>
                <a:gd name="adj1" fmla="val 64791"/>
              </a:avLst>
            </a:prstGeom>
            <a:ln>
              <a:headEnd type="oval" w="med" len="med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19" name="18 Flecha derecha"/>
            <p:cNvSpPr/>
            <p:nvPr/>
          </p:nvSpPr>
          <p:spPr bwMode="auto">
            <a:xfrm>
              <a:off x="3166125" y="4624267"/>
              <a:ext cx="452286" cy="349624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074222" y="3946016"/>
              <a:ext cx="1295990" cy="52322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400" smtClean="0"/>
                <a:t>Secuencias</a:t>
              </a:r>
            </a:p>
            <a:p>
              <a:pPr algn="ctr"/>
              <a:r>
                <a:rPr lang="es-ES" sz="1400" smtClean="0"/>
                <a:t>de bits</a:t>
              </a:r>
            </a:p>
          </p:txBody>
        </p:sp>
        <p:sp>
          <p:nvSpPr>
            <p:cNvPr id="21" name="20 Cruz"/>
            <p:cNvSpPr/>
            <p:nvPr/>
          </p:nvSpPr>
          <p:spPr bwMode="auto">
            <a:xfrm>
              <a:off x="4551146" y="4564581"/>
              <a:ext cx="288758" cy="275075"/>
            </a:xfrm>
            <a:prstGeom prst="plus">
              <a:avLst>
                <a:gd name="adj" fmla="val 3812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sp>
          <p:nvSpPr>
            <p:cNvPr id="22" name="21 Nube"/>
            <p:cNvSpPr/>
            <p:nvPr/>
          </p:nvSpPr>
          <p:spPr bwMode="auto">
            <a:xfrm>
              <a:off x="4076046" y="4914205"/>
              <a:ext cx="1277204" cy="663388"/>
            </a:xfrm>
            <a:prstGeom prst="cloud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400" smtClean="0"/>
                <a:t>Contexto</a:t>
              </a:r>
              <a:endParaRPr kumimoji="0" lang="es-E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cxnSp>
          <p:nvCxnSpPr>
            <p:cNvPr id="23" name="21 Conector angular"/>
            <p:cNvCxnSpPr/>
            <p:nvPr/>
          </p:nvCxnSpPr>
          <p:spPr bwMode="auto">
            <a:xfrm rot="5400000" flipH="1" flipV="1">
              <a:off x="4947214" y="3659004"/>
              <a:ext cx="228016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4" name="23 Conector recto"/>
            <p:cNvCxnSpPr/>
            <p:nvPr/>
          </p:nvCxnSpPr>
          <p:spPr bwMode="auto">
            <a:xfrm rot="10800000" flipV="1">
              <a:off x="5787958" y="4799877"/>
              <a:ext cx="298545" cy="1"/>
            </a:xfrm>
            <a:prstGeom prst="line">
              <a:avLst/>
            </a:prstGeom>
            <a:ln>
              <a:headEnd type="none" w="med" len="med"/>
              <a:tailEnd type="oval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16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Modelos de cómputo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1"/>
            <a:ext cx="7787208" cy="2376263"/>
          </a:xfrm>
        </p:spPr>
        <p:txBody>
          <a:bodyPr/>
          <a:lstStyle/>
          <a:p>
            <a:r>
              <a:rPr lang="en-US" sz="2200" smtClean="0"/>
              <a:t>El concepto de cómputo puede modelizarse por el concepto matemático de </a:t>
            </a:r>
            <a:r>
              <a:rPr lang="en-US" sz="2200" b="1" smtClean="0">
                <a:solidFill>
                  <a:srgbClr val="002060"/>
                </a:solidFill>
              </a:rPr>
              <a:t>función</a:t>
            </a:r>
            <a:r>
              <a:rPr lang="en-US" sz="2200" smtClean="0"/>
              <a:t>:</a:t>
            </a:r>
            <a:endParaRPr lang="en-US" sz="2200"/>
          </a:p>
          <a:p>
            <a:pPr lvl="1"/>
            <a:r>
              <a:rPr lang="en-US" sz="1800" smtClean="0"/>
              <a:t>“</a:t>
            </a:r>
            <a:r>
              <a:rPr lang="en-US" sz="1800" i="1" smtClean="0"/>
              <a:t>Aplicación de un </a:t>
            </a:r>
            <a:r>
              <a:rPr lang="en-US" sz="1800" b="1" i="1" smtClean="0">
                <a:solidFill>
                  <a:srgbClr val="00B050"/>
                </a:solidFill>
              </a:rPr>
              <a:t>dominio</a:t>
            </a:r>
            <a:r>
              <a:rPr lang="en-US" sz="1800" i="1" smtClean="0"/>
              <a:t> de valores a un </a:t>
            </a:r>
            <a:r>
              <a:rPr lang="en-US" sz="1800" b="1" i="1" smtClean="0">
                <a:solidFill>
                  <a:srgbClr val="00B050"/>
                </a:solidFill>
              </a:rPr>
              <a:t>rango</a:t>
            </a:r>
            <a:r>
              <a:rPr lang="en-US" sz="1800" i="1" smtClean="0"/>
              <a:t> de resultados donde cada valor puede estar asociado como máximo a un resultado</a:t>
            </a:r>
            <a:r>
              <a:rPr lang="en-US" sz="1800" smtClean="0"/>
              <a:t>”</a:t>
            </a:r>
          </a:p>
          <a:p>
            <a:pPr lvl="1"/>
            <a:r>
              <a:rPr lang="en-US" sz="1800" smtClean="0"/>
              <a:t>Usamos el modelo “caja de conexiones” para las funciones</a:t>
            </a:r>
          </a:p>
          <a:p>
            <a:pPr lvl="1"/>
            <a:r>
              <a:rPr lang="en-US" sz="1800" smtClean="0"/>
              <a:t>Ejemplo: función que devuelve el día de la semana.</a:t>
            </a:r>
          </a:p>
          <a:p>
            <a:pPr lvl="1">
              <a:buNone/>
            </a:pPr>
            <a:endParaRPr lang="en-US" sz="2000"/>
          </a:p>
        </p:txBody>
      </p:sp>
      <p:sp>
        <p:nvSpPr>
          <p:cNvPr id="7" name="6 CuadroTexto"/>
          <p:cNvSpPr txBox="1"/>
          <p:nvPr/>
        </p:nvSpPr>
        <p:spPr>
          <a:xfrm>
            <a:off x="1619672" y="3717032"/>
            <a:ext cx="1440138" cy="2480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smtClean="0">
                <a:latin typeface="Consolas" pitchFamily="49" charset="0"/>
              </a:rPr>
              <a:t>1/1/1930</a:t>
            </a:r>
          </a:p>
          <a:p>
            <a:pPr algn="r"/>
            <a:r>
              <a:rPr lang="es-ES" sz="1600" b="1" smtClean="0">
                <a:latin typeface="Consolas" pitchFamily="49" charset="0"/>
              </a:rPr>
              <a:t>2/1/1930</a:t>
            </a:r>
          </a:p>
          <a:p>
            <a:pPr algn="r"/>
            <a:r>
              <a:rPr lang="es-ES" sz="1600" b="1" smtClean="0">
                <a:latin typeface="Consolas" pitchFamily="49" charset="0"/>
              </a:rPr>
              <a:t>31/2/1930</a:t>
            </a:r>
          </a:p>
          <a:p>
            <a:pPr algn="r"/>
            <a:r>
              <a:rPr lang="es-ES" sz="1600" b="1" smtClean="0">
                <a:latin typeface="Consolas" pitchFamily="49" charset="0"/>
              </a:rPr>
              <a:t>...</a:t>
            </a:r>
          </a:p>
          <a:p>
            <a:pPr algn="r"/>
            <a:r>
              <a:rPr lang="es-ES" sz="1600" b="1" smtClean="0">
                <a:latin typeface="Consolas" pitchFamily="49" charset="0"/>
              </a:rPr>
              <a:t>14/2/2010</a:t>
            </a:r>
          </a:p>
          <a:p>
            <a:pPr algn="r"/>
            <a:r>
              <a:rPr lang="es-ES" sz="1600" b="1" smtClean="0">
                <a:latin typeface="Consolas" pitchFamily="49" charset="0"/>
              </a:rPr>
              <a:t>15/2/2010</a:t>
            </a:r>
          </a:p>
          <a:p>
            <a:pPr algn="r"/>
            <a:r>
              <a:rPr lang="es-ES" sz="1600" b="1" smtClean="0">
                <a:latin typeface="Consolas" pitchFamily="49" charset="0"/>
              </a:rPr>
              <a:t>...</a:t>
            </a:r>
          </a:p>
          <a:p>
            <a:pPr algn="r"/>
            <a:r>
              <a:rPr lang="es-ES" sz="1600" b="1" smtClean="0">
                <a:latin typeface="Consolas" pitchFamily="49" charset="0"/>
              </a:rPr>
              <a:t>31/12/2099</a:t>
            </a:r>
          </a:p>
          <a:p>
            <a:endParaRPr lang="es-ES" sz="1600" b="1">
              <a:latin typeface="Consolas" pitchFamily="49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76056" y="3861048"/>
            <a:ext cx="13019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>
                <a:latin typeface="Consolas" pitchFamily="49" charset="0"/>
              </a:rPr>
              <a:t>Lunes</a:t>
            </a:r>
          </a:p>
          <a:p>
            <a:r>
              <a:rPr lang="es-ES" sz="1600" b="1" smtClean="0">
                <a:latin typeface="Consolas" pitchFamily="49" charset="0"/>
              </a:rPr>
              <a:t>Martes</a:t>
            </a:r>
          </a:p>
          <a:p>
            <a:r>
              <a:rPr lang="es-ES" sz="1600" b="1" smtClean="0">
                <a:latin typeface="Consolas" pitchFamily="49" charset="0"/>
              </a:rPr>
              <a:t>Miércoles</a:t>
            </a:r>
          </a:p>
          <a:p>
            <a:r>
              <a:rPr lang="es-ES" sz="1600" b="1" smtClean="0">
                <a:latin typeface="Consolas" pitchFamily="49" charset="0"/>
              </a:rPr>
              <a:t>Jueves</a:t>
            </a:r>
          </a:p>
          <a:p>
            <a:r>
              <a:rPr lang="es-ES" sz="1600" b="1" smtClean="0">
                <a:latin typeface="Consolas" pitchFamily="49" charset="0"/>
              </a:rPr>
              <a:t>Viernes</a:t>
            </a:r>
          </a:p>
          <a:p>
            <a:r>
              <a:rPr lang="es-ES" sz="1600" b="1" smtClean="0">
                <a:latin typeface="Consolas" pitchFamily="49" charset="0"/>
              </a:rPr>
              <a:t>Sábado</a:t>
            </a:r>
          </a:p>
          <a:p>
            <a:r>
              <a:rPr lang="es-ES" sz="1600" b="1" smtClean="0">
                <a:latin typeface="Consolas" pitchFamily="49" charset="0"/>
              </a:rPr>
              <a:t>Domingo</a:t>
            </a:r>
            <a:endParaRPr lang="es-ES" sz="1600" b="1">
              <a:latin typeface="Consolas" pitchFamily="49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203848" y="3789040"/>
            <a:ext cx="1800200" cy="22322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11 Conector recto de flecha"/>
          <p:cNvCxnSpPr>
            <a:stCxn id="10" idx="1"/>
          </p:cNvCxnSpPr>
          <p:nvPr/>
        </p:nvCxnSpPr>
        <p:spPr bwMode="auto">
          <a:xfrm rot="10800000" flipH="1">
            <a:off x="3203848" y="4077072"/>
            <a:ext cx="1800200" cy="828092"/>
          </a:xfrm>
          <a:prstGeom prst="straightConnector1">
            <a:avLst/>
          </a:prstGeom>
          <a:ln>
            <a:headEnd type="oval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 bwMode="auto">
          <a:xfrm flipV="1">
            <a:off x="3203848" y="4293096"/>
            <a:ext cx="1800200" cy="900100"/>
          </a:xfrm>
          <a:prstGeom prst="straightConnector1">
            <a:avLst/>
          </a:prstGeom>
          <a:ln>
            <a:headEnd type="oval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 bwMode="auto">
          <a:xfrm>
            <a:off x="3203848" y="3897052"/>
            <a:ext cx="1800200" cy="684076"/>
          </a:xfrm>
          <a:prstGeom prst="straightConnector1">
            <a:avLst/>
          </a:prstGeom>
          <a:ln>
            <a:headEnd type="oval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 bwMode="auto">
          <a:xfrm>
            <a:off x="3203848" y="4149080"/>
            <a:ext cx="1800200" cy="684076"/>
          </a:xfrm>
          <a:prstGeom prst="straightConnector1">
            <a:avLst/>
          </a:prstGeom>
          <a:ln>
            <a:headEnd type="oval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 bwMode="auto">
          <a:xfrm flipV="1">
            <a:off x="3203848" y="4869160"/>
            <a:ext cx="1800200" cy="900100"/>
          </a:xfrm>
          <a:prstGeom prst="straightConnector1">
            <a:avLst/>
          </a:prstGeom>
          <a:ln>
            <a:headEnd type="oval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17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Máquinas y modelos de cómputo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1"/>
            <a:ext cx="7787208" cy="4896543"/>
          </a:xfrm>
        </p:spPr>
        <p:txBody>
          <a:bodyPr/>
          <a:lstStyle/>
          <a:p>
            <a:r>
              <a:rPr lang="en-US" sz="2200" smtClean="0"/>
              <a:t>Jerarquía de niveles según capacidad expresiva y poder de cómputo :</a:t>
            </a:r>
            <a:endParaRPr lang="en-US" sz="2200"/>
          </a:p>
          <a:p>
            <a:pPr lvl="1"/>
            <a:r>
              <a:rPr lang="en-US" sz="1800" smtClean="0"/>
              <a:t>Circuitos combinacionales</a:t>
            </a:r>
          </a:p>
          <a:p>
            <a:pPr lvl="1"/>
            <a:r>
              <a:rPr lang="en-US" sz="1800" smtClean="0"/>
              <a:t>Máquinas de estado finito / Autómatas secuenciales</a:t>
            </a:r>
          </a:p>
          <a:p>
            <a:pPr lvl="1"/>
            <a:r>
              <a:rPr lang="en-US" sz="1800" smtClean="0"/>
              <a:t>Máquinas de Turing / Máquinas de registros (RAM)</a:t>
            </a:r>
          </a:p>
          <a:p>
            <a:r>
              <a:rPr lang="en-US" sz="2200" smtClean="0"/>
              <a:t>Modelos formales</a:t>
            </a:r>
          </a:p>
          <a:p>
            <a:pPr lvl="1"/>
            <a:r>
              <a:rPr lang="en-US" sz="1800" smtClean="0"/>
              <a:t>Funciones parciales recursivas</a:t>
            </a:r>
          </a:p>
          <a:p>
            <a:pPr lvl="1"/>
            <a:r>
              <a:rPr lang="en-US" sz="1800" smtClean="0"/>
              <a:t>Cálculo lambda / Lógica combinatoria</a:t>
            </a:r>
          </a:p>
          <a:p>
            <a:pPr lvl="1"/>
            <a:r>
              <a:rPr lang="en-US" sz="1800" smtClean="0"/>
              <a:t>Lógica de predicados + unificación</a:t>
            </a:r>
          </a:p>
          <a:p>
            <a:pPr lvl="1"/>
            <a:r>
              <a:rPr lang="en-US" sz="1800" smtClean="0"/>
              <a:t>Sistemas de reescritura</a:t>
            </a:r>
          </a:p>
          <a:p>
            <a:r>
              <a:rPr lang="en-US" sz="2200" smtClean="0"/>
              <a:t>Arquitecturas</a:t>
            </a:r>
          </a:p>
          <a:p>
            <a:pPr lvl="1"/>
            <a:r>
              <a:rPr lang="en-US" sz="1800" smtClean="0"/>
              <a:t>Modelo Von-Neumman</a:t>
            </a:r>
          </a:p>
          <a:p>
            <a:pPr lvl="1"/>
            <a:r>
              <a:rPr lang="en-US" sz="1800" smtClean="0"/>
              <a:t>Modelo Harvard</a:t>
            </a:r>
          </a:p>
          <a:p>
            <a:pPr lvl="1"/>
            <a:r>
              <a:rPr lang="en-US" sz="1800" smtClean="0"/>
              <a:t>Paralelismo</a:t>
            </a:r>
          </a:p>
          <a:p>
            <a:pPr lvl="1"/>
            <a:endParaRPr lang="en-US" sz="1800" smtClean="0"/>
          </a:p>
          <a:p>
            <a:pPr lvl="1"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18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Circuitos combinacionales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1"/>
            <a:ext cx="7787208" cy="1224135"/>
          </a:xfrm>
        </p:spPr>
        <p:txBody>
          <a:bodyPr/>
          <a:lstStyle/>
          <a:p>
            <a:pPr lvl="1"/>
            <a:r>
              <a:rPr lang="en-US" sz="1800" smtClean="0"/>
              <a:t>Basados en la lógica booleana</a:t>
            </a:r>
          </a:p>
          <a:p>
            <a:pPr lvl="1"/>
            <a:r>
              <a:rPr lang="en-US" sz="1800" smtClean="0"/>
              <a:t>Las entradas y los resultados no se pueden secuenciar</a:t>
            </a:r>
          </a:p>
          <a:p>
            <a:pPr lvl="1"/>
            <a:r>
              <a:rPr lang="en-US" sz="1800" smtClean="0"/>
              <a:t>Conjunto minimalista de elementos: reles, puertas NAND, etc.</a:t>
            </a:r>
          </a:p>
          <a:p>
            <a:pPr lvl="1"/>
            <a:endParaRPr lang="en-US" sz="1800" smtClean="0"/>
          </a:p>
          <a:p>
            <a:pPr lvl="1">
              <a:buNone/>
            </a:pPr>
            <a:endParaRPr lang="en-US" sz="2000"/>
          </a:p>
        </p:txBody>
      </p:sp>
      <p:pic>
        <p:nvPicPr>
          <p:cNvPr id="222210" name="Picture 2" descr="http://www.blikstein.com/paulo/images/mlfabbrick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96952"/>
            <a:ext cx="1905000" cy="2543175"/>
          </a:xfrm>
          <a:prstGeom prst="rect">
            <a:avLst/>
          </a:prstGeom>
          <a:noFill/>
        </p:spPr>
      </p:pic>
      <p:sp>
        <p:nvSpPr>
          <p:cNvPr id="17" name="16 Arco"/>
          <p:cNvSpPr/>
          <p:nvPr/>
        </p:nvSpPr>
        <p:spPr bwMode="auto">
          <a:xfrm>
            <a:off x="6516216" y="3933056"/>
            <a:ext cx="792088" cy="1080120"/>
          </a:xfrm>
          <a:prstGeom prst="arc">
            <a:avLst>
              <a:gd name="adj1" fmla="val 16532568"/>
              <a:gd name="adj2" fmla="val 4331620"/>
            </a:avLst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9" name="18 Conector recto"/>
          <p:cNvCxnSpPr>
            <a:endCxn id="17" idx="0"/>
          </p:cNvCxnSpPr>
          <p:nvPr/>
        </p:nvCxnSpPr>
        <p:spPr bwMode="auto">
          <a:xfrm rot="16200000" flipH="1">
            <a:off x="6197820" y="3171327"/>
            <a:ext cx="868768" cy="664025"/>
          </a:xfrm>
          <a:prstGeom prst="line">
            <a:avLst/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24 Conector recto"/>
          <p:cNvCxnSpPr>
            <a:endCxn id="17" idx="0"/>
          </p:cNvCxnSpPr>
          <p:nvPr/>
        </p:nvCxnSpPr>
        <p:spPr bwMode="auto">
          <a:xfrm rot="5400000">
            <a:off x="6809893" y="3295295"/>
            <a:ext cx="796754" cy="48810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27 Conector recto"/>
          <p:cNvCxnSpPr/>
          <p:nvPr/>
        </p:nvCxnSpPr>
        <p:spPr bwMode="auto">
          <a:xfrm rot="16200000" flipH="1">
            <a:off x="6220208" y="3205001"/>
            <a:ext cx="792089" cy="66402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29 Conector recto"/>
          <p:cNvCxnSpPr/>
          <p:nvPr/>
        </p:nvCxnSpPr>
        <p:spPr bwMode="auto">
          <a:xfrm rot="5400000">
            <a:off x="6793939" y="3295293"/>
            <a:ext cx="796754" cy="48810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30 Conector recto"/>
          <p:cNvCxnSpPr/>
          <p:nvPr/>
        </p:nvCxnSpPr>
        <p:spPr bwMode="auto">
          <a:xfrm rot="16200000" flipH="1">
            <a:off x="6204254" y="3204999"/>
            <a:ext cx="792089" cy="66402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1 Conector recto"/>
          <p:cNvCxnSpPr/>
          <p:nvPr/>
        </p:nvCxnSpPr>
        <p:spPr bwMode="auto">
          <a:xfrm rot="5400000">
            <a:off x="6624228" y="4185084"/>
            <a:ext cx="576064" cy="7200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2212" name="Picture 4" descr="http://www.electronicsteacher.com/computer-architectures/images/exp-circuit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5249791" cy="2016224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6660232" y="5517232"/>
            <a:ext cx="68480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b="1" smtClean="0">
                <a:solidFill>
                  <a:srgbClr val="0033CC"/>
                </a:solidFill>
              </a:rPr>
              <a:t>XOR</a:t>
            </a:r>
            <a:endParaRPr lang="es-ES" b="1">
              <a:solidFill>
                <a:srgbClr val="0033CC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724128" y="5517232"/>
            <a:ext cx="68480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b="1" smtClean="0">
                <a:solidFill>
                  <a:srgbClr val="C00000"/>
                </a:solidFill>
              </a:rPr>
              <a:t>AND</a:t>
            </a:r>
            <a:endParaRPr lang="es-ES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19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>
                <a:solidFill>
                  <a:schemeClr val="accent6">
                    <a:lumMod val="75000"/>
                  </a:schemeClr>
                </a:solidFill>
              </a:rPr>
              <a:t>Máquina de Antikythera</a:t>
            </a:r>
            <a:endParaRPr lang="en-US" sz="3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1"/>
            <a:ext cx="7787208" cy="4896543"/>
          </a:xfrm>
        </p:spPr>
        <p:txBody>
          <a:bodyPr/>
          <a:lstStyle/>
          <a:p>
            <a:pPr lvl="1"/>
            <a:r>
              <a:rPr lang="en-US" sz="1800" smtClean="0"/>
              <a:t>La máquina calculadora (no trivial) más antigua: Año 150 A.C.</a:t>
            </a:r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 eaLnBrk="1" hangingPunct="1"/>
            <a:r>
              <a:rPr lang="en-US" sz="1800" smtClean="0"/>
              <a:t>Video: </a:t>
            </a:r>
            <a:r>
              <a:rPr lang="en-US" sz="1800" smtClean="0">
                <a:hlinkClick r:id="rId3"/>
              </a:rPr>
              <a:t>http://www.youtube.com/watch?v=MqhuAnySPZ0</a:t>
            </a:r>
            <a:endParaRPr lang="en-US" sz="1800" smtClean="0"/>
          </a:p>
          <a:p>
            <a:pPr lvl="1">
              <a:buNone/>
            </a:pPr>
            <a:endParaRPr lang="en-US" sz="2000"/>
          </a:p>
        </p:txBody>
      </p:sp>
      <p:pic>
        <p:nvPicPr>
          <p:cNvPr id="270338" name="Picture 2" descr="File:NAMA Machine d'Anticythère 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916833"/>
            <a:ext cx="3672408" cy="3273472"/>
          </a:xfrm>
          <a:prstGeom prst="rect">
            <a:avLst/>
          </a:prstGeom>
          <a:noFill/>
        </p:spPr>
      </p:pic>
      <p:pic>
        <p:nvPicPr>
          <p:cNvPr id="270340" name="Picture 4" descr="Antikythera wreck is located in Greece">
            <a:hlinkClick r:id="rId6" tooltip="Antikythera wreck is located in Greec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132856"/>
            <a:ext cx="3585824" cy="2952328"/>
          </a:xfrm>
          <a:prstGeom prst="rect">
            <a:avLst/>
          </a:prstGeom>
          <a:noFill/>
        </p:spPr>
      </p:pic>
      <p:sp>
        <p:nvSpPr>
          <p:cNvPr id="18" name="17 Elipse"/>
          <p:cNvSpPr/>
          <p:nvPr/>
        </p:nvSpPr>
        <p:spPr bwMode="auto">
          <a:xfrm>
            <a:off x="6300192" y="4509120"/>
            <a:ext cx="72008" cy="7200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</a:t>
            </a:r>
            <a:r>
              <a:rPr lang="en-US"/>
              <a:t>. </a:t>
            </a:r>
            <a:r>
              <a:rPr lang="en-US" smtClean="0"/>
              <a:t>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80E7-3CF0-4A0C-8202-B51854C83E55}" type="slidenum">
              <a:rPr lang="en-US"/>
              <a:pPr/>
              <a:t>2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067128" cy="944562"/>
          </a:xfrm>
        </p:spPr>
        <p:txBody>
          <a:bodyPr/>
          <a:lstStyle/>
          <a:p>
            <a:r>
              <a:rPr lang="en-US" sz="3600" smtClean="0"/>
              <a:t>Definición</a:t>
            </a:r>
            <a:endParaRPr lang="en-US" sz="360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7704856" cy="20855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9552" y="3356992"/>
            <a:ext cx="8003232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</a:t>
            </a:r>
            <a:r>
              <a:rPr kumimoji="0" lang="en-US" sz="20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paradigma</a:t>
            </a:r>
            <a:r>
              <a:rPr kumimoji="0" lang="en-US" sz="2000" b="1" i="1" u="none" strike="noStrike" kern="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programación </a:t>
            </a:r>
            <a:r>
              <a:rPr kumimoji="0" lang="en-US" sz="2000" b="0" i="1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 un método de realizar cómputos y la manera en que se deben estructurar y organizar las tareas que debe llevar a cabo un programa </a:t>
            </a: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sz="2000" kern="0" smtClean="0">
                <a:latin typeface="+mn-lt"/>
              </a:rPr>
              <a:t>Los paradigmas fundamentales están asociados a determinados </a:t>
            </a:r>
            <a:r>
              <a:rPr lang="en-US" sz="2000" b="1" kern="0" smtClean="0">
                <a:solidFill>
                  <a:srgbClr val="002060"/>
                </a:solidFill>
                <a:latin typeface="+mn-lt"/>
              </a:rPr>
              <a:t>modelos de cómputo</a:t>
            </a:r>
            <a:r>
              <a:rPr lang="en-US" sz="2000" kern="0" smtClean="0">
                <a:latin typeface="+mn-lt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Tambien</a:t>
            </a:r>
            <a:r>
              <a:rPr kumimoji="0" lang="en-US" sz="20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asocian a un determinado </a:t>
            </a:r>
            <a:r>
              <a:rPr kumimoji="0" lang="en-US" sz="2000" b="1" i="0" u="none" strike="noStrike" kern="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estilo de programación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sz="2000" kern="0" baseline="0" smtClean="0">
                <a:latin typeface="+mn-lt"/>
              </a:rPr>
              <a:t>Los lenguajes de programación suelen</a:t>
            </a:r>
            <a:r>
              <a:rPr lang="en-US" sz="2000" kern="0" smtClean="0">
                <a:latin typeface="+mn-lt"/>
              </a:rPr>
              <a:t> implementar, a menudo de forma parcial, </a:t>
            </a:r>
            <a:r>
              <a:rPr lang="en-US" sz="2000" b="1" kern="0" smtClean="0">
                <a:solidFill>
                  <a:srgbClr val="002060"/>
                </a:solidFill>
                <a:latin typeface="+mn-lt"/>
              </a:rPr>
              <a:t>varios</a:t>
            </a:r>
            <a:r>
              <a:rPr lang="en-US" sz="2000" kern="0" smtClean="0">
                <a:latin typeface="+mn-lt"/>
              </a:rPr>
              <a:t> paradigmas.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20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Máquinas secuenciales</a:t>
            </a:r>
            <a:br>
              <a:rPr lang="en-US" sz="3600" smtClean="0"/>
            </a:br>
            <a:r>
              <a:rPr lang="en-US" sz="3600" smtClean="0"/>
              <a:t>(maq. estado finito / autómatas)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7787208" cy="1224135"/>
          </a:xfrm>
        </p:spPr>
        <p:txBody>
          <a:bodyPr/>
          <a:lstStyle/>
          <a:p>
            <a:pPr lvl="1"/>
            <a:r>
              <a:rPr lang="en-US" sz="1800" smtClean="0"/>
              <a:t>Circuito combinacional + memoria (estado) + reloj</a:t>
            </a:r>
          </a:p>
          <a:p>
            <a:pPr lvl="1"/>
            <a:r>
              <a:rPr lang="en-US" sz="1800" smtClean="0"/>
              <a:t>Se pueden secuenciar los datos de entrada y salida</a:t>
            </a:r>
          </a:p>
          <a:p>
            <a:pPr lvl="1"/>
            <a:r>
              <a:rPr lang="en-US" sz="1800" smtClean="0"/>
              <a:t>Los datos de entrada pueden controlar el flujo de ejecución</a:t>
            </a:r>
          </a:p>
          <a:p>
            <a:pPr lvl="1"/>
            <a:endParaRPr lang="en-US" sz="1800" smtClean="0"/>
          </a:p>
          <a:p>
            <a:pPr lvl="1">
              <a:buNone/>
            </a:pPr>
            <a:endParaRPr lang="en-US" sz="2000"/>
          </a:p>
        </p:txBody>
      </p:sp>
      <p:sp>
        <p:nvSpPr>
          <p:cNvPr id="16" name="15 Rectángulo"/>
          <p:cNvSpPr/>
          <p:nvPr/>
        </p:nvSpPr>
        <p:spPr bwMode="auto">
          <a:xfrm>
            <a:off x="3275856" y="4365104"/>
            <a:ext cx="2808312" cy="12241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r>
              <a:rPr kumimoji="0" lang="es-E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Controlador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r>
              <a:rPr lang="es-ES" smtClean="0"/>
              <a:t>(circuito combinacional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r>
              <a:rPr lang="es-ES" smtClean="0"/>
              <a:t> o </a:t>
            </a: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similar)</a:t>
            </a:r>
          </a:p>
        </p:txBody>
      </p:sp>
      <p:sp>
        <p:nvSpPr>
          <p:cNvPr id="18" name="17 Rectángulo"/>
          <p:cNvSpPr/>
          <p:nvPr/>
        </p:nvSpPr>
        <p:spPr bwMode="auto">
          <a:xfrm>
            <a:off x="3275856" y="2996952"/>
            <a:ext cx="2808312" cy="8640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r>
              <a:rPr kumimoji="0" lang="es-E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Memoria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r>
              <a:rPr lang="es-ES" smtClean="0"/>
              <a:t>(estados</a:t>
            </a: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</a:t>
            </a:r>
          </a:p>
        </p:txBody>
      </p:sp>
      <p:sp>
        <p:nvSpPr>
          <p:cNvPr id="26" name="25 Rectángulo redondeado"/>
          <p:cNvSpPr/>
          <p:nvPr/>
        </p:nvSpPr>
        <p:spPr bwMode="auto">
          <a:xfrm>
            <a:off x="971600" y="4581128"/>
            <a:ext cx="1440160" cy="720080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Entrada</a:t>
            </a:r>
          </a:p>
        </p:txBody>
      </p:sp>
      <p:cxnSp>
        <p:nvCxnSpPr>
          <p:cNvPr id="29" name="28 Conector recto de flecha"/>
          <p:cNvCxnSpPr>
            <a:stCxn id="26" idx="3"/>
            <a:endCxn id="16" idx="1"/>
          </p:cNvCxnSpPr>
          <p:nvPr/>
        </p:nvCxnSpPr>
        <p:spPr bwMode="auto">
          <a:xfrm>
            <a:off x="2411760" y="4941168"/>
            <a:ext cx="864096" cy="360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33 Conector recto de flecha"/>
          <p:cNvCxnSpPr>
            <a:stCxn id="18" idx="1"/>
          </p:cNvCxnSpPr>
          <p:nvPr/>
        </p:nvCxnSpPr>
        <p:spPr bwMode="auto">
          <a:xfrm rot="10800000" flipV="1">
            <a:off x="3275856" y="3429000"/>
            <a:ext cx="1588" cy="1224136"/>
          </a:xfrm>
          <a:prstGeom prst="bentConnector4">
            <a:avLst>
              <a:gd name="adj1" fmla="val 32178096"/>
              <a:gd name="adj2" fmla="val 99503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39 Conector recto de flecha"/>
          <p:cNvCxnSpPr>
            <a:stCxn id="16" idx="0"/>
            <a:endCxn id="18" idx="2"/>
          </p:cNvCxnSpPr>
          <p:nvPr/>
        </p:nvCxnSpPr>
        <p:spPr bwMode="auto">
          <a:xfrm rot="5400000" flipH="1" flipV="1">
            <a:off x="4427984" y="4113076"/>
            <a:ext cx="504056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45 Conector recto de flecha"/>
          <p:cNvCxnSpPr>
            <a:stCxn id="16" idx="3"/>
          </p:cNvCxnSpPr>
          <p:nvPr/>
        </p:nvCxnSpPr>
        <p:spPr bwMode="auto">
          <a:xfrm>
            <a:off x="6084168" y="4977172"/>
            <a:ext cx="720080" cy="360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0" name="49 Rectángulo redondeado"/>
          <p:cNvSpPr/>
          <p:nvPr/>
        </p:nvSpPr>
        <p:spPr bwMode="auto">
          <a:xfrm>
            <a:off x="6804248" y="4653136"/>
            <a:ext cx="1440160" cy="720080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Salida</a:t>
            </a:r>
          </a:p>
        </p:txBody>
      </p:sp>
      <p:sp>
        <p:nvSpPr>
          <p:cNvPr id="52" name="51 Hexágono"/>
          <p:cNvSpPr/>
          <p:nvPr/>
        </p:nvSpPr>
        <p:spPr bwMode="auto">
          <a:xfrm>
            <a:off x="6732240" y="2996952"/>
            <a:ext cx="1224136" cy="1008112"/>
          </a:xfrm>
          <a:prstGeom prst="hexagon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Reloj</a:t>
            </a:r>
          </a:p>
        </p:txBody>
      </p:sp>
      <p:sp>
        <p:nvSpPr>
          <p:cNvPr id="53" name="52 Rectángulo"/>
          <p:cNvSpPr/>
          <p:nvPr/>
        </p:nvSpPr>
        <p:spPr bwMode="auto">
          <a:xfrm>
            <a:off x="2483768" y="2708920"/>
            <a:ext cx="3960440" cy="31683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21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Sumador secuencial</a:t>
            </a:r>
            <a:endParaRPr lang="en-US" sz="3600"/>
          </a:p>
        </p:txBody>
      </p:sp>
      <p:pic>
        <p:nvPicPr>
          <p:cNvPr id="2519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3810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43 Grupo"/>
          <p:cNvGrpSpPr/>
          <p:nvPr/>
        </p:nvGrpSpPr>
        <p:grpSpPr>
          <a:xfrm>
            <a:off x="4932040" y="2348880"/>
            <a:ext cx="3583702" cy="2088232"/>
            <a:chOff x="4932040" y="1916832"/>
            <a:chExt cx="3583702" cy="2088232"/>
          </a:xfrm>
        </p:grpSpPr>
        <p:sp>
          <p:nvSpPr>
            <p:cNvPr id="19" name="18 Rectángulo redondeado"/>
            <p:cNvSpPr/>
            <p:nvPr/>
          </p:nvSpPr>
          <p:spPr bwMode="auto">
            <a:xfrm>
              <a:off x="6084168" y="3573016"/>
              <a:ext cx="1080120" cy="43204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None/>
                <a:tabLst/>
              </a:pPr>
              <a:r>
                <a:rPr kumimoji="0" lang="es-ES" sz="12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</a:rPr>
                <a:t>Memoria</a:t>
              </a:r>
            </a:p>
          </p:txBody>
        </p:sp>
        <p:pic>
          <p:nvPicPr>
            <p:cNvPr id="25190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1916832"/>
              <a:ext cx="358370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31 Conector recto"/>
            <p:cNvCxnSpPr/>
            <p:nvPr/>
          </p:nvCxnSpPr>
          <p:spPr bwMode="auto">
            <a:xfrm rot="5400000">
              <a:off x="7884368" y="3284984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35 Conector recto de flecha"/>
            <p:cNvCxnSpPr/>
            <p:nvPr/>
          </p:nvCxnSpPr>
          <p:spPr bwMode="auto">
            <a:xfrm rot="10800000">
              <a:off x="7164288" y="3789040"/>
              <a:ext cx="1224136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CC339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37 Conector recto de flecha"/>
            <p:cNvCxnSpPr/>
            <p:nvPr/>
          </p:nvCxnSpPr>
          <p:spPr bwMode="auto">
            <a:xfrm rot="10800000">
              <a:off x="5148064" y="2852936"/>
              <a:ext cx="936104" cy="936104"/>
            </a:xfrm>
            <a:prstGeom prst="bentConnector2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22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>
                <a:solidFill>
                  <a:schemeClr val="accent6">
                    <a:lumMod val="75000"/>
                  </a:schemeClr>
                </a:solidFill>
              </a:rPr>
              <a:t>Reloj del Castillo</a:t>
            </a:r>
            <a:endParaRPr lang="en-US" sz="3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1"/>
            <a:ext cx="7787208" cy="4896543"/>
          </a:xfrm>
        </p:spPr>
        <p:txBody>
          <a:bodyPr/>
          <a:lstStyle/>
          <a:p>
            <a:pPr lvl="1"/>
            <a:r>
              <a:rPr lang="en-US" sz="1800" smtClean="0"/>
              <a:t>El autómata programable más antiguo: Al-Jazari, año 1206 D.C.</a:t>
            </a:r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 eaLnBrk="1" hangingPunct="1"/>
            <a:r>
              <a:rPr lang="en-US" sz="1800" smtClean="0"/>
              <a:t>Video: </a:t>
            </a:r>
            <a:r>
              <a:rPr lang="en-US" sz="1800" smtClean="0">
                <a:hlinkClick r:id="rId3"/>
              </a:rPr>
              <a:t>http://www.youtube.com/watch?v=0pGXL5OKGqs</a:t>
            </a:r>
            <a:endParaRPr lang="en-US" sz="1800" smtClean="0"/>
          </a:p>
          <a:p>
            <a:pPr lvl="1">
              <a:buNone/>
            </a:pPr>
            <a:endParaRPr lang="en-US" sz="2000"/>
          </a:p>
        </p:txBody>
      </p:sp>
      <p:pic>
        <p:nvPicPr>
          <p:cNvPr id="266242" name="Picture 2" descr="File:Clock of al Jazari before 12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844824"/>
            <a:ext cx="2937520" cy="3801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23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>
                <a:solidFill>
                  <a:schemeClr val="accent6">
                    <a:lumMod val="75000"/>
                  </a:schemeClr>
                </a:solidFill>
              </a:rPr>
              <a:t>Máquina Analítica</a:t>
            </a:r>
            <a:endParaRPr lang="en-US" sz="3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7"/>
            <a:ext cx="7787208" cy="5112568"/>
          </a:xfrm>
        </p:spPr>
        <p:txBody>
          <a:bodyPr/>
          <a:lstStyle/>
          <a:p>
            <a:pPr lvl="1"/>
            <a:r>
              <a:rPr lang="en-US" sz="1800" smtClean="0"/>
              <a:t>La primera máquina computadora universal (si se hubiera construido)</a:t>
            </a:r>
          </a:p>
          <a:p>
            <a:pPr lvl="1"/>
            <a:r>
              <a:rPr lang="en-US" sz="1800" smtClean="0"/>
              <a:t>Charles Baggage, 1837</a:t>
            </a:r>
          </a:p>
          <a:p>
            <a:pPr lvl="1"/>
            <a:r>
              <a:rPr lang="en-US" sz="1800" smtClean="0"/>
              <a:t>Primer programa de la historia: Ada Lovelace</a:t>
            </a:r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 eaLnBrk="1" hangingPunct="1"/>
            <a:r>
              <a:rPr lang="en-US" sz="1800" smtClean="0"/>
              <a:t>Video: </a:t>
            </a:r>
            <a:r>
              <a:rPr lang="en-US" sz="1800" smtClean="0">
                <a:hlinkClick r:id="rId3"/>
              </a:rPr>
              <a:t>http://www.youtube.com/watch?v=88GYbyMaaN8&amp;NR=1</a:t>
            </a:r>
            <a:endParaRPr lang="en-US" sz="1800" smtClean="0"/>
          </a:p>
        </p:txBody>
      </p:sp>
      <p:pic>
        <p:nvPicPr>
          <p:cNvPr id="264194" name="Picture 2" descr="File:AnalyticalMachine Babbage Lond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492896"/>
            <a:ext cx="4139679" cy="3104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24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Máquinas de Turing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5"/>
            <a:ext cx="7787208" cy="5184576"/>
          </a:xfrm>
        </p:spPr>
        <p:txBody>
          <a:bodyPr/>
          <a:lstStyle/>
          <a:p>
            <a:r>
              <a:rPr lang="en-US" sz="2400" smtClean="0"/>
              <a:t>Alan Turing, 1936 – Modelo abstracto de cómputo</a:t>
            </a:r>
            <a:endParaRPr lang="en-US" sz="2200" smtClean="0"/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/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/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/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/>
          </a:p>
          <a:p>
            <a:pPr lvl="1" eaLnBrk="1" hangingPunct="1"/>
            <a:endParaRPr lang="en-US" sz="1800" smtClean="0"/>
          </a:p>
          <a:p>
            <a:pPr lvl="1" eaLnBrk="1" hangingPunct="1">
              <a:buNone/>
            </a:pPr>
            <a:endParaRPr lang="en-US" sz="1800" smtClean="0"/>
          </a:p>
          <a:p>
            <a:pPr lvl="1" eaLnBrk="1" hangingPunct="1"/>
            <a:endParaRPr lang="en-US" sz="1800"/>
          </a:p>
          <a:p>
            <a:pPr lvl="1" eaLnBrk="1" hangingPunct="1"/>
            <a:r>
              <a:rPr lang="en-US" sz="1800" smtClean="0"/>
              <a:t>Existen muchas MT distintas, definidas por su lista de transiciones, cada una resuelve un problema particular.</a:t>
            </a:r>
          </a:p>
          <a:p>
            <a:pPr lvl="1" eaLnBrk="1" hangingPunct="1"/>
            <a:r>
              <a:rPr lang="en-US" sz="1800" smtClean="0"/>
              <a:t>Video máquina real: </a:t>
            </a:r>
            <a:r>
              <a:rPr lang="en-US" sz="1800" smtClean="0">
                <a:hlinkClick r:id="rId3"/>
              </a:rPr>
              <a:t>http://aturingmachine.com/</a:t>
            </a:r>
            <a:endParaRPr lang="en-US" sz="1800" smtClean="0"/>
          </a:p>
          <a:p>
            <a:pPr lvl="1"/>
            <a:endParaRPr lang="en-US" sz="1800" smtClean="0"/>
          </a:p>
          <a:p>
            <a:pPr lvl="1">
              <a:buNone/>
            </a:pPr>
            <a:endParaRPr lang="en-US" sz="2000"/>
          </a:p>
        </p:txBody>
      </p:sp>
      <p:grpSp>
        <p:nvGrpSpPr>
          <p:cNvPr id="17" name="16 Grupo"/>
          <p:cNvGrpSpPr/>
          <p:nvPr/>
        </p:nvGrpSpPr>
        <p:grpSpPr>
          <a:xfrm>
            <a:off x="1151294" y="1666957"/>
            <a:ext cx="7558443" cy="3440024"/>
            <a:chOff x="1151294" y="1666957"/>
            <a:chExt cx="7558443" cy="3440024"/>
          </a:xfrm>
        </p:grpSpPr>
        <p:pic>
          <p:nvPicPr>
            <p:cNvPr id="19" name="Picture 6" descr="image file not foun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1294" y="1666957"/>
              <a:ext cx="4856138" cy="3333735"/>
            </a:xfrm>
            <a:prstGeom prst="rect">
              <a:avLst/>
            </a:prstGeom>
            <a:noFill/>
          </p:spPr>
        </p:pic>
        <p:sp>
          <p:nvSpPr>
            <p:cNvPr id="20" name="19 Rectángulo"/>
            <p:cNvSpPr/>
            <p:nvPr/>
          </p:nvSpPr>
          <p:spPr bwMode="auto">
            <a:xfrm>
              <a:off x="6600659" y="1666957"/>
              <a:ext cx="2065669" cy="9121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Cinta infinita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smtClean="0"/>
                <a:t>entrada / salida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marcada con 0 y 1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cxnSp>
          <p:nvCxnSpPr>
            <p:cNvPr id="21" name="14 Conector recto de flecha"/>
            <p:cNvCxnSpPr>
              <a:stCxn id="20" idx="1"/>
            </p:cNvCxnSpPr>
            <p:nvPr/>
          </p:nvCxnSpPr>
          <p:spPr bwMode="auto">
            <a:xfrm rot="10800000" flipV="1">
              <a:off x="5781675" y="2123049"/>
              <a:ext cx="818984" cy="45609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21 Rectángulo"/>
            <p:cNvSpPr/>
            <p:nvPr/>
          </p:nvSpPr>
          <p:spPr bwMode="auto">
            <a:xfrm>
              <a:off x="6400799" y="2773989"/>
              <a:ext cx="2265529" cy="9121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Lista de transiciones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Registro</a:t>
              </a:r>
              <a:r>
                <a:rPr kumimoji="0" lang="es-ES" sz="1600" b="0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 de estado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600" smtClean="0"/>
                <a:t>Controlador</a:t>
              </a:r>
              <a:endParaRPr kumimoji="0" lang="es-E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cxnSp>
          <p:nvCxnSpPr>
            <p:cNvPr id="23" name="14 Conector recto de flecha"/>
            <p:cNvCxnSpPr/>
            <p:nvPr/>
          </p:nvCxnSpPr>
          <p:spPr bwMode="auto">
            <a:xfrm rot="10800000" flipV="1">
              <a:off x="4295776" y="3230081"/>
              <a:ext cx="2121149" cy="13224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23 Rectángulo"/>
            <p:cNvSpPr/>
            <p:nvPr/>
          </p:nvSpPr>
          <p:spPr bwMode="auto">
            <a:xfrm>
              <a:off x="6444208" y="4509120"/>
              <a:ext cx="2265529" cy="59786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Cabeza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lectora / escritora</a:t>
              </a:r>
              <a:endParaRPr kumimoji="0" lang="es-E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cxnSp>
          <p:nvCxnSpPr>
            <p:cNvPr id="25" name="14 Conector recto de flecha"/>
            <p:cNvCxnSpPr>
              <a:stCxn id="24" idx="1"/>
            </p:cNvCxnSpPr>
            <p:nvPr/>
          </p:nvCxnSpPr>
          <p:spPr bwMode="auto">
            <a:xfrm rot="10800000">
              <a:off x="4101060" y="4641365"/>
              <a:ext cx="2343149" cy="16668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26 Rectángulo"/>
            <p:cNvSpPr/>
            <p:nvPr/>
          </p:nvSpPr>
          <p:spPr bwMode="auto">
            <a:xfrm>
              <a:off x="6416925" y="3907465"/>
              <a:ext cx="2265529" cy="39783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Motor</a:t>
              </a:r>
              <a:r>
                <a:rPr kumimoji="0" lang="es-ES" sz="1600" b="0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Angsana New" pitchFamily="18" charset="-34"/>
                </a:rPr>
                <a:t> izda/dcha</a:t>
              </a: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cxnSp>
          <p:nvCxnSpPr>
            <p:cNvPr id="28" name="14 Conector recto de flecha"/>
            <p:cNvCxnSpPr>
              <a:stCxn id="27" idx="1"/>
            </p:cNvCxnSpPr>
            <p:nvPr/>
          </p:nvCxnSpPr>
          <p:spPr bwMode="auto">
            <a:xfrm rot="10800000">
              <a:off x="4295777" y="3686175"/>
              <a:ext cx="2121149" cy="42020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271362" name="Picture 2" descr="http://t1.gstatic.com/images?q=tbn:ANd9GcT47dldJvDU-tf9DVdhDOVo3WLDhEYGx4CQB9jFx_VYnqSYKfJ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1"/>
            <a:ext cx="1331640" cy="1556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25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Máquinas de Turing</a:t>
            </a:r>
            <a:br>
              <a:rPr lang="en-US" sz="3600" smtClean="0"/>
            </a:br>
            <a:r>
              <a:rPr lang="en-US" sz="3600" smtClean="0"/>
              <a:t>(versión de Penrose)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003232" cy="4968552"/>
          </a:xfrm>
        </p:spPr>
        <p:txBody>
          <a:bodyPr/>
          <a:lstStyle/>
          <a:p>
            <a:pPr eaLnBrk="1" hangingPunct="1"/>
            <a:r>
              <a:rPr lang="en-US" sz="2000" smtClean="0"/>
              <a:t>Cinta de entrada:</a:t>
            </a:r>
          </a:p>
          <a:p>
            <a:pPr lvl="1" eaLnBrk="1" hangingPunct="1"/>
            <a:r>
              <a:rPr lang="en-US" sz="1800" smtClean="0"/>
              <a:t>Alfabeto de sólo dos símbolos: 0 (blanco) y 1 (punto)</a:t>
            </a:r>
          </a:p>
          <a:p>
            <a:pPr lvl="1" eaLnBrk="1" hangingPunct="1"/>
            <a:r>
              <a:rPr lang="en-US" sz="1800" smtClean="0"/>
              <a:t>Al comienzo la entrada se situa a la derecha de la cabeza</a:t>
            </a:r>
          </a:p>
          <a:p>
            <a:pPr lvl="1" eaLnBrk="1" hangingPunct="1"/>
            <a:r>
              <a:rPr lang="en-US" sz="1800" smtClean="0"/>
              <a:t>Al finalizar la salida se encuentra a la izquierda de la cabeza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smtClean="0"/>
              <a:t>Controlador:</a:t>
            </a:r>
          </a:p>
          <a:p>
            <a:pPr lvl="1" eaLnBrk="1" hangingPunct="1"/>
            <a:r>
              <a:rPr lang="en-US" sz="1800" smtClean="0"/>
              <a:t>Cada máquina tiene </a:t>
            </a:r>
            <a:r>
              <a:rPr lang="en-US" sz="1800" i="1" smtClean="0"/>
              <a:t>n</a:t>
            </a:r>
            <a:r>
              <a:rPr lang="en-US" sz="1800" smtClean="0"/>
              <a:t> </a:t>
            </a:r>
            <a:r>
              <a:rPr lang="en-US" sz="1800" b="1" smtClean="0">
                <a:solidFill>
                  <a:srgbClr val="0070C0"/>
                </a:solidFill>
              </a:rPr>
              <a:t>estados</a:t>
            </a:r>
            <a:r>
              <a:rPr lang="en-US" sz="1800" smtClean="0"/>
              <a:t> posibles (numerados 0..</a:t>
            </a:r>
            <a:r>
              <a:rPr lang="en-US" sz="1800" i="1" smtClean="0"/>
              <a:t>n</a:t>
            </a:r>
            <a:r>
              <a:rPr lang="en-US" sz="1800" smtClean="0"/>
              <a:t>-1)</a:t>
            </a:r>
          </a:p>
          <a:p>
            <a:pPr lvl="1" eaLnBrk="1" hangingPunct="1"/>
            <a:r>
              <a:rPr lang="en-US" sz="1800" smtClean="0"/>
              <a:t>La máquina comienza siempre en el estado 0</a:t>
            </a:r>
          </a:p>
          <a:p>
            <a:pPr lvl="1" eaLnBrk="1" hangingPunct="1"/>
            <a:r>
              <a:rPr lang="en-US" sz="1800" smtClean="0"/>
              <a:t>Dispone de un único registro que almacena el </a:t>
            </a:r>
            <a:r>
              <a:rPr lang="en-US" sz="1800" b="1" smtClean="0">
                <a:solidFill>
                  <a:srgbClr val="0070C0"/>
                </a:solidFill>
              </a:rPr>
              <a:t>estado actual</a:t>
            </a:r>
          </a:p>
          <a:p>
            <a:pPr lvl="1" eaLnBrk="1" hangingPunct="1"/>
            <a:r>
              <a:rPr lang="en-US" sz="1800" smtClean="0"/>
              <a:t>La </a:t>
            </a:r>
            <a:r>
              <a:rPr lang="en-US" sz="1800" b="1" smtClean="0">
                <a:solidFill>
                  <a:srgbClr val="0070C0"/>
                </a:solidFill>
              </a:rPr>
              <a:t>lista de transiciones </a:t>
            </a:r>
            <a:r>
              <a:rPr lang="en-US" sz="1800" smtClean="0"/>
              <a:t>tiene </a:t>
            </a:r>
            <a:r>
              <a:rPr lang="en-US" sz="1800" i="1" smtClean="0"/>
              <a:t>n</a:t>
            </a:r>
            <a:r>
              <a:rPr lang="en-US" sz="1800" smtClean="0"/>
              <a:t> filas, una por cada estado, y dos columnas, una por cada valor posible de la celda actual (0 ó 1)</a:t>
            </a:r>
            <a:endParaRPr lang="en-US" sz="1800" smtClean="0">
              <a:sym typeface="Wingdings" pitchFamily="2" charset="2"/>
            </a:endParaRPr>
          </a:p>
          <a:p>
            <a:pPr lvl="1" eaLnBrk="1" hangingPunct="1"/>
            <a:r>
              <a:rPr lang="en-US" sz="1800" smtClean="0"/>
              <a:t>Cada transición indica lo siguiente:</a:t>
            </a:r>
          </a:p>
          <a:p>
            <a:pPr lvl="2" eaLnBrk="1" hangingPunct="1"/>
            <a:r>
              <a:rPr lang="en-US" sz="1600" b="1" smtClean="0">
                <a:solidFill>
                  <a:srgbClr val="0070C0"/>
                </a:solidFill>
              </a:rPr>
              <a:t>Nuevo estado </a:t>
            </a:r>
            <a:r>
              <a:rPr lang="en-US" sz="1600" smtClean="0"/>
              <a:t>al que pasa la máquina</a:t>
            </a:r>
          </a:p>
          <a:p>
            <a:pPr lvl="2" eaLnBrk="1" hangingPunct="1"/>
            <a:r>
              <a:rPr lang="en-US" sz="1600" smtClean="0"/>
              <a:t>Símbolo (0 ó 1) que se </a:t>
            </a:r>
            <a:r>
              <a:rPr lang="en-US" sz="1600" b="1" smtClean="0">
                <a:solidFill>
                  <a:srgbClr val="0070C0"/>
                </a:solidFill>
              </a:rPr>
              <a:t>escribe</a:t>
            </a:r>
            <a:r>
              <a:rPr lang="en-US" sz="1600" smtClean="0"/>
              <a:t> en la celda actual</a:t>
            </a:r>
          </a:p>
          <a:p>
            <a:pPr lvl="2" eaLnBrk="1" hangingPunct="1"/>
            <a:r>
              <a:rPr lang="en-US" sz="1600" b="1" smtClean="0">
                <a:solidFill>
                  <a:srgbClr val="0070C0"/>
                </a:solidFill>
              </a:rPr>
              <a:t>Movimiento</a:t>
            </a:r>
            <a:r>
              <a:rPr lang="en-US" sz="1600" smtClean="0"/>
              <a:t> de la cabeza: </a:t>
            </a:r>
            <a:r>
              <a:rPr lang="en-US" sz="1600" b="1" smtClean="0"/>
              <a:t>I</a:t>
            </a:r>
            <a:r>
              <a:rPr lang="en-US" sz="1600" smtClean="0"/>
              <a:t> (izquierda), </a:t>
            </a:r>
            <a:r>
              <a:rPr lang="en-US" sz="1600" b="1" smtClean="0"/>
              <a:t>D</a:t>
            </a:r>
            <a:r>
              <a:rPr lang="en-US" sz="1600" smtClean="0"/>
              <a:t> (derecha), </a:t>
            </a:r>
            <a:r>
              <a:rPr lang="en-US" sz="1600" b="1" smtClean="0"/>
              <a:t>S</a:t>
            </a:r>
            <a:r>
              <a:rPr lang="en-US" sz="1600" smtClean="0"/>
              <a:t> (derecha y parada)</a:t>
            </a:r>
            <a:endParaRPr lang="en-US" sz="1800" smtClean="0"/>
          </a:p>
          <a:p>
            <a:pPr lvl="1">
              <a:buNone/>
            </a:pPr>
            <a:endParaRPr lang="en-US" sz="2000"/>
          </a:p>
        </p:txBody>
      </p:sp>
      <p:pic>
        <p:nvPicPr>
          <p:cNvPr id="269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802" y="0"/>
            <a:ext cx="1447197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26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Máquinas de Turing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003232" cy="4968552"/>
          </a:xfrm>
        </p:spPr>
        <p:txBody>
          <a:bodyPr/>
          <a:lstStyle/>
          <a:p>
            <a:pPr eaLnBrk="1" hangingPunct="1"/>
            <a:r>
              <a:rPr lang="en-US" sz="2000" smtClean="0"/>
              <a:t>Codificación </a:t>
            </a:r>
            <a:r>
              <a:rPr lang="en-US" sz="2000" b="1" smtClean="0">
                <a:solidFill>
                  <a:srgbClr val="0070C0"/>
                </a:solidFill>
              </a:rPr>
              <a:t>unaria</a:t>
            </a:r>
            <a:r>
              <a:rPr lang="en-US" sz="2000" smtClean="0"/>
              <a:t>:</a:t>
            </a:r>
          </a:p>
          <a:p>
            <a:pPr lvl="1" eaLnBrk="1" hangingPunct="1"/>
            <a:r>
              <a:rPr lang="en-US" sz="1800" smtClean="0"/>
              <a:t>La máquina recibe una lista de enteros positivos no nulos</a:t>
            </a:r>
          </a:p>
          <a:p>
            <a:pPr lvl="1" eaLnBrk="1" hangingPunct="1"/>
            <a:r>
              <a:rPr lang="en-US" sz="1800" smtClean="0"/>
              <a:t>Cada número se separa del siguiente por el símbolo </a:t>
            </a:r>
            <a:r>
              <a:rPr lang="en-US" sz="1800" b="1" smtClean="0"/>
              <a:t>0</a:t>
            </a:r>
            <a:r>
              <a:rPr lang="en-US" sz="1800" smtClean="0"/>
              <a:t> (blanco)</a:t>
            </a:r>
          </a:p>
          <a:p>
            <a:pPr lvl="1" eaLnBrk="1" hangingPunct="1"/>
            <a:r>
              <a:rPr lang="en-US" sz="1800" smtClean="0"/>
              <a:t>El valor del entero es el número de </a:t>
            </a:r>
            <a:r>
              <a:rPr lang="en-US" sz="1800" b="1" smtClean="0"/>
              <a:t>1</a:t>
            </a:r>
            <a:r>
              <a:rPr lang="en-US" sz="1800" smtClean="0"/>
              <a:t> consecutivos</a:t>
            </a:r>
          </a:p>
          <a:p>
            <a:pPr lvl="1" eaLnBrk="1" hangingPunct="1"/>
            <a:r>
              <a:rPr lang="en-US" sz="1800" smtClean="0"/>
              <a:t>Ejemplo: Entradas (2,5,1):</a:t>
            </a:r>
          </a:p>
          <a:p>
            <a:pPr lvl="1" algn="ctr" eaLnBrk="1" hangingPunct="1"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..011011111010..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smtClean="0"/>
              <a:t>Codificación </a:t>
            </a:r>
            <a:r>
              <a:rPr lang="en-US" sz="2000" b="1" smtClean="0">
                <a:solidFill>
                  <a:srgbClr val="0070C0"/>
                </a:solidFill>
              </a:rPr>
              <a:t>general</a:t>
            </a:r>
            <a:r>
              <a:rPr lang="en-US" sz="2000" smtClean="0"/>
              <a:t>:</a:t>
            </a:r>
          </a:p>
          <a:p>
            <a:pPr lvl="1" eaLnBrk="1" hangingPunct="1"/>
            <a:r>
              <a:rPr lang="en-US" sz="1800" smtClean="0"/>
              <a:t>Es un proceso de dos etapas de traducción</a:t>
            </a:r>
          </a:p>
          <a:p>
            <a:pPr lvl="1" eaLnBrk="1" hangingPunct="1"/>
            <a:r>
              <a:rPr lang="en-US" sz="1800" smtClean="0"/>
              <a:t>La máquina recibe una secuencia de números enteros positivos y símbolos cualesquiera (un número finito de posibles símbolos). </a:t>
            </a:r>
          </a:p>
          <a:p>
            <a:pPr lvl="1" eaLnBrk="1" hangingPunct="1"/>
            <a:r>
              <a:rPr lang="en-US" sz="1800" smtClean="0"/>
              <a:t>Los números se codifican en </a:t>
            </a:r>
            <a:r>
              <a:rPr lang="en-US" sz="1800" b="1" smtClean="0">
                <a:solidFill>
                  <a:srgbClr val="0070C0"/>
                </a:solidFill>
              </a:rPr>
              <a:t>binario</a:t>
            </a:r>
            <a:r>
              <a:rPr lang="en-US" sz="1800" b="1" smtClean="0"/>
              <a:t> </a:t>
            </a:r>
            <a:r>
              <a:rPr lang="en-US" sz="1800" smtClean="0"/>
              <a:t>(números </a:t>
            </a:r>
            <a:r>
              <a:rPr lang="en-US" sz="1800" b="1" smtClean="0"/>
              <a:t>0</a:t>
            </a:r>
            <a:r>
              <a:rPr lang="en-US" sz="1800" smtClean="0"/>
              <a:t> y </a:t>
            </a:r>
            <a:r>
              <a:rPr lang="en-US" sz="1800" b="1" smtClean="0"/>
              <a:t>1</a:t>
            </a:r>
            <a:r>
              <a:rPr lang="en-US" sz="1800" smtClean="0"/>
              <a:t>)</a:t>
            </a:r>
          </a:p>
          <a:p>
            <a:pPr lvl="1" eaLnBrk="1" hangingPunct="1"/>
            <a:r>
              <a:rPr lang="en-US" sz="1800" smtClean="0"/>
              <a:t>El resto de símbolos se indexan por números del </a:t>
            </a:r>
            <a:r>
              <a:rPr lang="en-US" sz="1800" b="1" smtClean="0"/>
              <a:t>2</a:t>
            </a:r>
            <a:r>
              <a:rPr lang="en-US" sz="1800" smtClean="0"/>
              <a:t> en adelante.</a:t>
            </a:r>
          </a:p>
          <a:p>
            <a:pPr lvl="1" eaLnBrk="1" hangingPunct="1"/>
            <a:r>
              <a:rPr lang="en-US" sz="1800" smtClean="0"/>
              <a:t>Esta secuencia de números se convierte a </a:t>
            </a:r>
            <a:r>
              <a:rPr lang="en-US" sz="1800" b="1" smtClean="0">
                <a:solidFill>
                  <a:srgbClr val="0070C0"/>
                </a:solidFill>
              </a:rPr>
              <a:t>binario expandido:</a:t>
            </a:r>
          </a:p>
          <a:p>
            <a:pPr lvl="1" algn="ctr" eaLnBrk="1" hangingPunct="1">
              <a:buNone/>
            </a:pPr>
            <a:r>
              <a:rPr lang="en-US" sz="1800" b="1" smtClean="0"/>
              <a:t>0 </a:t>
            </a:r>
            <a:r>
              <a:rPr lang="en-US" sz="1800" b="1" smtClean="0">
                <a:sym typeface="Wingdings" pitchFamily="2" charset="2"/>
              </a:rPr>
              <a:t> 0, 1  01, 2  011, 3  0111, 4  01111, ...</a:t>
            </a:r>
            <a:endParaRPr lang="en-US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27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Máquinas de Turing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003232" cy="4248472"/>
          </a:xfrm>
        </p:spPr>
        <p:txBody>
          <a:bodyPr/>
          <a:lstStyle/>
          <a:p>
            <a:pPr eaLnBrk="1" hangingPunct="1"/>
            <a:r>
              <a:rPr lang="en-US" sz="2000" smtClean="0"/>
              <a:t>Ejemplo: La entrada es la cadena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-44.13,a</a:t>
            </a:r>
          </a:p>
          <a:p>
            <a:pPr lvl="1" eaLnBrk="1" hangingPunct="1"/>
            <a:r>
              <a:rPr lang="en-US" sz="1800" smtClean="0"/>
              <a:t>Si la tabla de conversión es: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800" smtClean="0"/>
              <a:t> </a:t>
            </a:r>
            <a:r>
              <a:rPr lang="en-US" sz="1800" smtClean="0">
                <a:sym typeface="Wingdings" pitchFamily="2" charset="2"/>
              </a:rPr>
              <a:t> </a:t>
            </a:r>
            <a:r>
              <a:rPr lang="en-US" sz="1800" b="1" smtClean="0">
                <a:sym typeface="Wingdings" pitchFamily="2" charset="2"/>
              </a:rPr>
              <a:t>2</a:t>
            </a:r>
            <a:r>
              <a:rPr lang="en-US" sz="1800" smtClean="0">
                <a:sym typeface="Wingdings" pitchFamily="2" charset="2"/>
              </a:rPr>
              <a:t>, </a:t>
            </a:r>
            <a:r>
              <a:rPr lang="en-US" sz="200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1800" smtClean="0">
                <a:sym typeface="Wingdings" pitchFamily="2" charset="2"/>
              </a:rPr>
              <a:t>  </a:t>
            </a:r>
            <a:r>
              <a:rPr lang="en-US" sz="1800" b="1" smtClean="0">
                <a:sym typeface="Wingdings" pitchFamily="2" charset="2"/>
              </a:rPr>
              <a:t>3</a:t>
            </a:r>
            <a:r>
              <a:rPr lang="en-US" sz="1800" smtClean="0">
                <a:sym typeface="Wingdings" pitchFamily="2" charset="2"/>
              </a:rPr>
              <a:t>,</a:t>
            </a:r>
            <a:r>
              <a:rPr lang="en-US" sz="200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,</a:t>
            </a:r>
            <a:r>
              <a:rPr lang="en-US" sz="1800" smtClean="0">
                <a:sym typeface="Wingdings" pitchFamily="2" charset="2"/>
              </a:rPr>
              <a:t>  </a:t>
            </a:r>
            <a:r>
              <a:rPr lang="en-US" sz="1800" b="1" smtClean="0">
                <a:sym typeface="Wingdings" pitchFamily="2" charset="2"/>
              </a:rPr>
              <a:t>4</a:t>
            </a:r>
            <a:r>
              <a:rPr lang="en-US" sz="1800" smtClean="0">
                <a:sym typeface="Wingdings" pitchFamily="2" charset="2"/>
              </a:rPr>
              <a:t>, </a:t>
            </a:r>
            <a:r>
              <a:rPr lang="en-US" sz="200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en-US" sz="1800" smtClean="0">
                <a:sym typeface="Wingdings" pitchFamily="2" charset="2"/>
              </a:rPr>
              <a:t>  </a:t>
            </a:r>
            <a:r>
              <a:rPr lang="en-US" sz="1800" b="1" smtClean="0">
                <a:sym typeface="Wingdings" pitchFamily="2" charset="2"/>
              </a:rPr>
              <a:t>5</a:t>
            </a:r>
            <a:endParaRPr lang="en-US" sz="1800" b="1" smtClean="0"/>
          </a:p>
          <a:p>
            <a:pPr lvl="1" eaLnBrk="1" hangingPunct="1"/>
            <a:r>
              <a:rPr lang="en-US" sz="1800" smtClean="0"/>
              <a:t>Primera etapa de conversión: (enteros a binario)</a:t>
            </a:r>
          </a:p>
          <a:p>
            <a:pPr lvl="1" eaLnBrk="1" hangingPunct="1">
              <a:buNone/>
            </a:pPr>
            <a:endParaRPr lang="en-US" sz="1800" smtClean="0"/>
          </a:p>
          <a:p>
            <a:pPr lvl="1" algn="ctr" eaLnBrk="1" hangingPunct="1"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21011003110145</a:t>
            </a:r>
          </a:p>
          <a:p>
            <a:pPr lvl="1" algn="ctr" eaLnBrk="1" hangingPunct="1">
              <a:buNone/>
            </a:pPr>
            <a:endParaRPr lang="en-US" sz="2000" b="1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800" smtClean="0"/>
              <a:t>Segunda etapa de conversión (binario expandido)</a:t>
            </a:r>
          </a:p>
          <a:p>
            <a:pPr lvl="1"/>
            <a:endParaRPr lang="en-US" sz="1800" smtClean="0"/>
          </a:p>
          <a:p>
            <a:pPr marL="648000" lvl="1" algn="ctr">
              <a:spcBef>
                <a:spcPts val="0"/>
              </a:spcBef>
              <a:buNone/>
            </a:pPr>
            <a:r>
              <a:rPr lang="en-US" sz="2800" b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sz="2800" b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800" b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800" b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800" b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000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111</a:t>
            </a:r>
            <a:r>
              <a:rPr lang="en-US" sz="2800" b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800" b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800" b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00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800" b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1111</a:t>
            </a:r>
            <a:r>
              <a:rPr lang="en-US" sz="2800" b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11111</a:t>
            </a:r>
            <a:r>
              <a:rPr lang="en-US" sz="2800" b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648000" lvl="1" algn="ctr">
              <a:spcBef>
                <a:spcPts val="0"/>
              </a:spcBef>
              <a:buNone/>
            </a:pP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|  | || | |||   | | || |    |     |</a:t>
            </a:r>
          </a:p>
          <a:p>
            <a:pPr lvl="1" algn="ctr">
              <a:buNone/>
            </a:pPr>
            <a:endParaRPr lang="en-US" sz="200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4941168"/>
            <a:ext cx="369012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2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79912" y="4941168"/>
            <a:ext cx="369012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3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28184" y="4941168"/>
            <a:ext cx="369012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4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452320" y="4941168"/>
            <a:ext cx="369012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5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4941168"/>
            <a:ext cx="369012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1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67744" y="4941168"/>
            <a:ext cx="369012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1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699792" y="4941168"/>
            <a:ext cx="369012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1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427984" y="4941168"/>
            <a:ext cx="369012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1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60032" y="4941168"/>
            <a:ext cx="369012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1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08104" y="4941168"/>
            <a:ext cx="369012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1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979712" y="4941168"/>
            <a:ext cx="3690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0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987824" y="4941168"/>
            <a:ext cx="3690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0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75856" y="4941168"/>
            <a:ext cx="3690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0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148064" y="4941168"/>
            <a:ext cx="3690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2400" b="1" smtClean="0">
                <a:latin typeface="Courier New" pitchFamily="49" charset="0"/>
                <a:cs typeface="Courier New" pitchFamily="49" charset="0"/>
              </a:rPr>
              <a:t>0</a:t>
            </a:r>
            <a:endParaRPr lang="es-ES" sz="24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28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Máquinas de Turing – INC, DUP</a:t>
            </a:r>
            <a:endParaRPr lang="en-US" sz="3600"/>
          </a:p>
        </p:txBody>
      </p:sp>
      <p:graphicFrame>
        <p:nvGraphicFramePr>
          <p:cNvPr id="154" name="153 Tabla"/>
          <p:cNvGraphicFramePr>
            <a:graphicFrameLocks noGrp="1"/>
          </p:cNvGraphicFramePr>
          <p:nvPr/>
        </p:nvGraphicFramePr>
        <p:xfrm>
          <a:off x="6012160" y="3284984"/>
          <a:ext cx="2808312" cy="2688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28"/>
                <a:gridCol w="1122156"/>
                <a:gridCol w="1152128"/>
              </a:tblGrid>
              <a:tr h="384043">
                <a:tc>
                  <a:txBody>
                    <a:bodyPr/>
                    <a:lstStyle/>
                    <a:p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mtClean="0"/>
                        <a:t>0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mtClean="0"/>
                        <a:t>1</a:t>
                      </a:r>
                      <a:endParaRPr lang="es-ES" sz="1600" b="1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0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0 0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1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1 1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2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3 0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3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s-ES" sz="18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3 1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4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s-ES" sz="1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5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s-ES" sz="1800" b="1" baseline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s-ES" sz="1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5 1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6" name="Rectangle 3"/>
          <p:cNvSpPr txBox="1">
            <a:spLocks noChangeArrowheads="1"/>
          </p:cNvSpPr>
          <p:nvPr/>
        </p:nvSpPr>
        <p:spPr bwMode="auto">
          <a:xfrm>
            <a:off x="467544" y="1268760"/>
            <a:ext cx="49068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Incremento en uno (unaria)</a:t>
            </a: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lang="en-US" kern="0" smtClean="0"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lang="en-US" kern="0" smtClean="0"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18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Multiplicar por 2 (unaria)</a:t>
            </a: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66" name="165 Grupo"/>
          <p:cNvGrpSpPr/>
          <p:nvPr/>
        </p:nvGrpSpPr>
        <p:grpSpPr>
          <a:xfrm>
            <a:off x="539552" y="3501008"/>
            <a:ext cx="5318328" cy="2426147"/>
            <a:chOff x="539552" y="1844824"/>
            <a:chExt cx="5318328" cy="2426147"/>
          </a:xfrm>
        </p:grpSpPr>
        <p:grpSp>
          <p:nvGrpSpPr>
            <p:cNvPr id="55" name="54 Grupo"/>
            <p:cNvGrpSpPr/>
            <p:nvPr/>
          </p:nvGrpSpPr>
          <p:grpSpPr>
            <a:xfrm>
              <a:off x="611560" y="2996952"/>
              <a:ext cx="637808" cy="546564"/>
              <a:chOff x="1691680" y="2420888"/>
              <a:chExt cx="637808" cy="546564"/>
            </a:xfrm>
          </p:grpSpPr>
          <p:sp>
            <p:nvSpPr>
              <p:cNvPr id="35" name="34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0066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0</a:t>
                </a:r>
                <a:endParaRPr lang="es-ES" sz="1200" b="1"/>
              </a:p>
            </p:txBody>
          </p:sp>
        </p:grpSp>
        <p:grpSp>
          <p:nvGrpSpPr>
            <p:cNvPr id="108" name="107 Grupo"/>
            <p:cNvGrpSpPr/>
            <p:nvPr/>
          </p:nvGrpSpPr>
          <p:grpSpPr>
            <a:xfrm>
              <a:off x="3995936" y="2996952"/>
              <a:ext cx="637808" cy="546564"/>
              <a:chOff x="1691680" y="2420888"/>
              <a:chExt cx="637808" cy="546564"/>
            </a:xfrm>
          </p:grpSpPr>
          <p:sp>
            <p:nvSpPr>
              <p:cNvPr id="109" name="108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0066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0" name="109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1</a:t>
                </a:r>
                <a:endParaRPr lang="es-ES" sz="1200" b="1"/>
              </a:p>
            </p:txBody>
          </p:sp>
        </p:grpSp>
        <p:grpSp>
          <p:nvGrpSpPr>
            <p:cNvPr id="56" name="55 Grupo"/>
            <p:cNvGrpSpPr/>
            <p:nvPr/>
          </p:nvGrpSpPr>
          <p:grpSpPr>
            <a:xfrm>
              <a:off x="1763688" y="2996952"/>
              <a:ext cx="637808" cy="546564"/>
              <a:chOff x="1691680" y="2420888"/>
              <a:chExt cx="637808" cy="546564"/>
            </a:xfrm>
          </p:grpSpPr>
          <p:sp>
            <p:nvSpPr>
              <p:cNvPr id="57" name="56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0066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" name="57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1</a:t>
                </a:r>
                <a:endParaRPr lang="es-ES" sz="1200" b="1"/>
              </a:p>
            </p:txBody>
          </p:sp>
        </p:grpSp>
        <p:grpSp>
          <p:nvGrpSpPr>
            <p:cNvPr id="59" name="58 Grupo"/>
            <p:cNvGrpSpPr/>
            <p:nvPr/>
          </p:nvGrpSpPr>
          <p:grpSpPr>
            <a:xfrm>
              <a:off x="5220072" y="2996952"/>
              <a:ext cx="637808" cy="546564"/>
              <a:chOff x="1691680" y="2420888"/>
              <a:chExt cx="637808" cy="546564"/>
            </a:xfrm>
          </p:grpSpPr>
          <p:sp>
            <p:nvSpPr>
              <p:cNvPr id="60" name="59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1" name="60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1</a:t>
                </a:r>
                <a:endParaRPr lang="es-ES" sz="1200" b="1"/>
              </a:p>
            </p:txBody>
          </p:sp>
        </p:grpSp>
        <p:grpSp>
          <p:nvGrpSpPr>
            <p:cNvPr id="71" name="70 Grupo"/>
            <p:cNvGrpSpPr/>
            <p:nvPr/>
          </p:nvGrpSpPr>
          <p:grpSpPr>
            <a:xfrm>
              <a:off x="1691680" y="1844824"/>
              <a:ext cx="637808" cy="546564"/>
              <a:chOff x="1691680" y="2420888"/>
              <a:chExt cx="637808" cy="546564"/>
            </a:xfrm>
          </p:grpSpPr>
          <p:sp>
            <p:nvSpPr>
              <p:cNvPr id="72" name="71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0066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3" name="72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1</a:t>
                </a:r>
                <a:endParaRPr lang="es-ES" sz="1200" b="1"/>
              </a:p>
            </p:txBody>
          </p:sp>
        </p:grpSp>
        <p:sp>
          <p:nvSpPr>
            <p:cNvPr id="19" name="18 Elipse"/>
            <p:cNvSpPr/>
            <p:nvPr/>
          </p:nvSpPr>
          <p:spPr bwMode="auto">
            <a:xfrm>
              <a:off x="539552" y="335699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0</a:t>
              </a:r>
            </a:p>
          </p:txBody>
        </p:sp>
        <p:sp>
          <p:nvSpPr>
            <p:cNvPr id="37" name="36 Elipse"/>
            <p:cNvSpPr/>
            <p:nvPr/>
          </p:nvSpPr>
          <p:spPr bwMode="auto">
            <a:xfrm>
              <a:off x="1763688" y="335699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1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37 Elipse"/>
            <p:cNvSpPr/>
            <p:nvPr/>
          </p:nvSpPr>
          <p:spPr bwMode="auto">
            <a:xfrm>
              <a:off x="2915816" y="3356992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2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38 Elipse"/>
            <p:cNvSpPr/>
            <p:nvPr/>
          </p:nvSpPr>
          <p:spPr bwMode="auto">
            <a:xfrm>
              <a:off x="3995936" y="335699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4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40 Elipse"/>
            <p:cNvSpPr/>
            <p:nvPr/>
          </p:nvSpPr>
          <p:spPr bwMode="auto">
            <a:xfrm>
              <a:off x="5220072" y="335699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5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47 Elipse"/>
            <p:cNvSpPr/>
            <p:nvPr/>
          </p:nvSpPr>
          <p:spPr bwMode="auto">
            <a:xfrm>
              <a:off x="1691680" y="2204864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08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3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4" name="73 Grupo"/>
            <p:cNvGrpSpPr/>
            <p:nvPr/>
          </p:nvGrpSpPr>
          <p:grpSpPr>
            <a:xfrm>
              <a:off x="899592" y="3573016"/>
              <a:ext cx="864096" cy="258532"/>
              <a:chOff x="1979712" y="2996952"/>
              <a:chExt cx="864096" cy="258532"/>
            </a:xfrm>
          </p:grpSpPr>
          <p:cxnSp>
            <p:nvCxnSpPr>
              <p:cNvPr id="51" name="50 Conector recto de flecha"/>
              <p:cNvCxnSpPr>
                <a:stCxn id="19" idx="6"/>
                <a:endCxn id="37" idx="2"/>
              </p:cNvCxnSpPr>
              <p:nvPr/>
            </p:nvCxnSpPr>
            <p:spPr bwMode="auto">
              <a:xfrm>
                <a:off x="2051720" y="2996952"/>
                <a:ext cx="792088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54" name="53 CuadroTexto"/>
              <p:cNvSpPr txBox="1"/>
              <p:nvPr/>
            </p:nvSpPr>
            <p:spPr>
              <a:xfrm>
                <a:off x="1979712" y="2996952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1</a:t>
                </a:r>
                <a:endParaRPr lang="es-ES" sz="1200" b="1"/>
              </a:p>
            </p:txBody>
          </p:sp>
        </p:grpSp>
        <p:cxnSp>
          <p:nvCxnSpPr>
            <p:cNvPr id="76" name="75 Conector recto de flecha"/>
            <p:cNvCxnSpPr>
              <a:endCxn id="38" idx="2"/>
            </p:cNvCxnSpPr>
            <p:nvPr/>
          </p:nvCxnSpPr>
          <p:spPr bwMode="auto">
            <a:xfrm>
              <a:off x="2195736" y="3573016"/>
              <a:ext cx="72008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7" name="76 CuadroTexto"/>
            <p:cNvSpPr txBox="1"/>
            <p:nvPr/>
          </p:nvSpPr>
          <p:spPr>
            <a:xfrm>
              <a:off x="2123728" y="3573016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cxnSp>
          <p:nvCxnSpPr>
            <p:cNvPr id="79" name="78 Conector recto de flecha"/>
            <p:cNvCxnSpPr>
              <a:endCxn id="39" idx="2"/>
            </p:cNvCxnSpPr>
            <p:nvPr/>
          </p:nvCxnSpPr>
          <p:spPr bwMode="auto">
            <a:xfrm>
              <a:off x="3347864" y="3573016"/>
              <a:ext cx="64807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0" name="79 CuadroTexto"/>
            <p:cNvSpPr txBox="1"/>
            <p:nvPr/>
          </p:nvSpPr>
          <p:spPr>
            <a:xfrm>
              <a:off x="3275856" y="3573016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cxnSp>
          <p:nvCxnSpPr>
            <p:cNvPr id="82" name="81 Conector recto de flecha"/>
            <p:cNvCxnSpPr>
              <a:endCxn id="41" idx="2"/>
            </p:cNvCxnSpPr>
            <p:nvPr/>
          </p:nvCxnSpPr>
          <p:spPr bwMode="auto">
            <a:xfrm>
              <a:off x="4427984" y="3573016"/>
              <a:ext cx="792088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3" name="82 CuadroTexto"/>
            <p:cNvSpPr txBox="1"/>
            <p:nvPr/>
          </p:nvSpPr>
          <p:spPr>
            <a:xfrm>
              <a:off x="4355976" y="3573016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cxnSp>
          <p:nvCxnSpPr>
            <p:cNvPr id="114" name="113 Conector recto de flecha"/>
            <p:cNvCxnSpPr>
              <a:stCxn id="38" idx="0"/>
              <a:endCxn id="48" idx="6"/>
            </p:cNvCxnSpPr>
            <p:nvPr/>
          </p:nvCxnSpPr>
          <p:spPr bwMode="auto">
            <a:xfrm rot="16200000" flipV="1">
              <a:off x="2159732" y="2384884"/>
              <a:ext cx="936104" cy="1008112"/>
            </a:xfrm>
            <a:prstGeom prst="curvedConnector2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7" name="116 Conector recto de flecha"/>
            <p:cNvCxnSpPr>
              <a:stCxn id="48" idx="2"/>
            </p:cNvCxnSpPr>
            <p:nvPr/>
          </p:nvCxnSpPr>
          <p:spPr bwMode="auto">
            <a:xfrm rot="10800000">
              <a:off x="611560" y="2420888"/>
              <a:ext cx="108012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35" name="134 CuadroTexto"/>
            <p:cNvSpPr txBox="1"/>
            <p:nvPr/>
          </p:nvSpPr>
          <p:spPr>
            <a:xfrm>
              <a:off x="3059832" y="3140968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sp>
          <p:nvSpPr>
            <p:cNvPr id="137" name="136 CuadroTexto"/>
            <p:cNvSpPr txBox="1"/>
            <p:nvPr/>
          </p:nvSpPr>
          <p:spPr>
            <a:xfrm>
              <a:off x="5076056" y="3789040"/>
              <a:ext cx="28803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sp>
          <p:nvSpPr>
            <p:cNvPr id="145" name="144 CuadroTexto"/>
            <p:cNvSpPr txBox="1"/>
            <p:nvPr/>
          </p:nvSpPr>
          <p:spPr>
            <a:xfrm>
              <a:off x="1331640" y="2420888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sp>
          <p:nvSpPr>
            <p:cNvPr id="146" name="145 CuadroTexto"/>
            <p:cNvSpPr txBox="1"/>
            <p:nvPr/>
          </p:nvSpPr>
          <p:spPr>
            <a:xfrm>
              <a:off x="3491880" y="3356992"/>
              <a:ext cx="216024" cy="1938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s-ES" sz="1400" b="1" smtClean="0">
                  <a:solidFill>
                    <a:schemeClr val="bg1"/>
                  </a:solidFill>
                </a:rPr>
                <a:t>0</a:t>
              </a:r>
              <a:r>
                <a:rPr lang="es-ES" sz="1400" smtClean="0"/>
                <a:t> </a:t>
              </a:r>
              <a:endParaRPr lang="es-ES" sz="1400"/>
            </a:p>
          </p:txBody>
        </p:sp>
        <p:sp>
          <p:nvSpPr>
            <p:cNvPr id="148" name="147 CuadroTexto"/>
            <p:cNvSpPr txBox="1"/>
            <p:nvPr/>
          </p:nvSpPr>
          <p:spPr>
            <a:xfrm>
              <a:off x="2411760" y="3356992"/>
              <a:ext cx="216024" cy="1938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s-ES" sz="1400" b="1" smtClean="0">
                  <a:solidFill>
                    <a:schemeClr val="bg1"/>
                  </a:solidFill>
                </a:rPr>
                <a:t>1</a:t>
              </a:r>
              <a:r>
                <a:rPr lang="es-ES" sz="1400" smtClean="0"/>
                <a:t> </a:t>
              </a:r>
              <a:endParaRPr lang="es-ES" sz="1400"/>
            </a:p>
          </p:txBody>
        </p:sp>
        <p:sp>
          <p:nvSpPr>
            <p:cNvPr id="159" name="158 CuadroTexto"/>
            <p:cNvSpPr txBox="1"/>
            <p:nvPr/>
          </p:nvSpPr>
          <p:spPr>
            <a:xfrm>
              <a:off x="1259632" y="3356992"/>
              <a:ext cx="216024" cy="1938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s-ES" sz="1400" b="1" smtClean="0">
                  <a:solidFill>
                    <a:schemeClr val="bg1"/>
                  </a:solidFill>
                </a:rPr>
                <a:t>0</a:t>
              </a:r>
              <a:r>
                <a:rPr lang="es-ES" sz="1400" smtClean="0"/>
                <a:t> </a:t>
              </a:r>
              <a:endParaRPr lang="es-ES" sz="1400"/>
            </a:p>
          </p:txBody>
        </p:sp>
        <p:sp>
          <p:nvSpPr>
            <p:cNvPr id="160" name="159 CuadroTexto"/>
            <p:cNvSpPr txBox="1"/>
            <p:nvPr/>
          </p:nvSpPr>
          <p:spPr>
            <a:xfrm>
              <a:off x="4644008" y="3356992"/>
              <a:ext cx="216024" cy="1938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s-ES" sz="1400" b="1" smtClean="0">
                  <a:solidFill>
                    <a:schemeClr val="bg1"/>
                  </a:solidFill>
                </a:rPr>
                <a:t>1</a:t>
              </a:r>
              <a:r>
                <a:rPr lang="es-ES" sz="1400" smtClean="0"/>
                <a:t> </a:t>
              </a:r>
              <a:endParaRPr lang="es-ES" sz="1400"/>
            </a:p>
          </p:txBody>
        </p:sp>
        <p:cxnSp>
          <p:nvCxnSpPr>
            <p:cNvPr id="161" name="160 Conector recto de flecha"/>
            <p:cNvCxnSpPr>
              <a:stCxn id="41" idx="3"/>
              <a:endCxn id="38" idx="5"/>
            </p:cNvCxnSpPr>
            <p:nvPr/>
          </p:nvCxnSpPr>
          <p:spPr bwMode="auto">
            <a:xfrm rot="5400000">
              <a:off x="4283968" y="2726392"/>
              <a:ext cx="1588" cy="1998752"/>
            </a:xfrm>
            <a:prstGeom prst="curvedConnector3">
              <a:avLst>
                <a:gd name="adj1" fmla="val 24138043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65" name="164 CuadroTexto"/>
            <p:cNvSpPr txBox="1"/>
            <p:nvPr/>
          </p:nvSpPr>
          <p:spPr>
            <a:xfrm>
              <a:off x="4211960" y="4077072"/>
              <a:ext cx="216024" cy="1938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s-ES" sz="1400" b="1" smtClean="0">
                  <a:solidFill>
                    <a:schemeClr val="bg1"/>
                  </a:solidFill>
                </a:rPr>
                <a:t>1</a:t>
              </a:r>
              <a:r>
                <a:rPr lang="es-ES" sz="1400" smtClean="0"/>
                <a:t> </a:t>
              </a:r>
              <a:endParaRPr lang="es-ES" sz="1400"/>
            </a:p>
          </p:txBody>
        </p:sp>
      </p:grpSp>
      <p:grpSp>
        <p:nvGrpSpPr>
          <p:cNvPr id="210" name="209 Grupo"/>
          <p:cNvGrpSpPr/>
          <p:nvPr/>
        </p:nvGrpSpPr>
        <p:grpSpPr>
          <a:xfrm>
            <a:off x="1475656" y="1844824"/>
            <a:ext cx="2376264" cy="834596"/>
            <a:chOff x="1475656" y="1844824"/>
            <a:chExt cx="2376264" cy="834596"/>
          </a:xfrm>
        </p:grpSpPr>
        <p:grpSp>
          <p:nvGrpSpPr>
            <p:cNvPr id="179" name="178 Grupo"/>
            <p:cNvGrpSpPr/>
            <p:nvPr/>
          </p:nvGrpSpPr>
          <p:grpSpPr>
            <a:xfrm>
              <a:off x="1835696" y="2420888"/>
              <a:ext cx="864096" cy="258532"/>
              <a:chOff x="2339752" y="2636912"/>
              <a:chExt cx="864096" cy="258532"/>
            </a:xfrm>
          </p:grpSpPr>
          <p:cxnSp>
            <p:nvCxnSpPr>
              <p:cNvPr id="197" name="196 Conector recto de flecha"/>
              <p:cNvCxnSpPr>
                <a:stCxn id="173" idx="6"/>
                <a:endCxn id="174" idx="2"/>
              </p:cNvCxnSpPr>
              <p:nvPr/>
            </p:nvCxnSpPr>
            <p:spPr bwMode="auto">
              <a:xfrm>
                <a:off x="2411760" y="2636912"/>
                <a:ext cx="792088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198" name="197 CuadroTexto"/>
              <p:cNvSpPr txBox="1"/>
              <p:nvPr/>
            </p:nvSpPr>
            <p:spPr>
              <a:xfrm>
                <a:off x="2339752" y="2636912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1</a:t>
                </a:r>
                <a:endParaRPr lang="es-ES" sz="1200" b="1"/>
              </a:p>
            </p:txBody>
          </p:sp>
        </p:grpSp>
        <p:sp>
          <p:nvSpPr>
            <p:cNvPr id="181" name="180 CuadroTexto"/>
            <p:cNvSpPr txBox="1"/>
            <p:nvPr/>
          </p:nvSpPr>
          <p:spPr>
            <a:xfrm>
              <a:off x="2987824" y="2420888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grpSp>
          <p:nvGrpSpPr>
            <p:cNvPr id="209" name="208 Grupo"/>
            <p:cNvGrpSpPr/>
            <p:nvPr/>
          </p:nvGrpSpPr>
          <p:grpSpPr>
            <a:xfrm>
              <a:off x="1475656" y="1844824"/>
              <a:ext cx="2376264" cy="792088"/>
              <a:chOff x="1115616" y="2204864"/>
              <a:chExt cx="2376264" cy="792088"/>
            </a:xfrm>
          </p:grpSpPr>
          <p:grpSp>
            <p:nvGrpSpPr>
              <p:cNvPr id="168" name="167 Grupo"/>
              <p:cNvGrpSpPr/>
              <p:nvPr/>
            </p:nvGrpSpPr>
            <p:grpSpPr>
              <a:xfrm>
                <a:off x="1187624" y="2204864"/>
                <a:ext cx="637808" cy="546564"/>
                <a:chOff x="1691680" y="2420888"/>
                <a:chExt cx="637808" cy="546564"/>
              </a:xfrm>
            </p:grpSpPr>
            <p:sp>
              <p:nvSpPr>
                <p:cNvPr id="207" name="206 Arco"/>
                <p:cNvSpPr/>
                <p:nvPr/>
              </p:nvSpPr>
              <p:spPr bwMode="auto">
                <a:xfrm>
                  <a:off x="1691680" y="2420888"/>
                  <a:ext cx="432048" cy="432048"/>
                </a:xfrm>
                <a:prstGeom prst="arc">
                  <a:avLst>
                    <a:gd name="adj1" fmla="val 7063137"/>
                    <a:gd name="adj2" fmla="val 4211534"/>
                  </a:avLst>
                </a:prstGeom>
                <a:noFill/>
                <a:ln w="25400" cap="flat" cmpd="sng" algn="ctr">
                  <a:solidFill>
                    <a:srgbClr val="006600"/>
                  </a:solidFill>
                  <a:prstDash val="solid"/>
                  <a:round/>
                  <a:headEnd type="triangle" w="lg" len="lg"/>
                  <a:tailEnd type="non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70000"/>
                    <a:buFont typeface="Wingdings" pitchFamily="2" charset="2"/>
                    <a:buChar char="l"/>
                    <a:tabLst/>
                  </a:pP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8" name="207 CuadroTexto"/>
                <p:cNvSpPr txBox="1"/>
                <p:nvPr/>
              </p:nvSpPr>
              <p:spPr>
                <a:xfrm>
                  <a:off x="1979712" y="2708920"/>
                  <a:ext cx="349776" cy="258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200" b="1" smtClean="0"/>
                    <a:t>0</a:t>
                  </a:r>
                  <a:endParaRPr lang="es-ES" sz="1200" b="1"/>
                </a:p>
              </p:txBody>
            </p:sp>
          </p:grpSp>
          <p:grpSp>
            <p:nvGrpSpPr>
              <p:cNvPr id="170" name="169 Grupo"/>
              <p:cNvGrpSpPr/>
              <p:nvPr/>
            </p:nvGrpSpPr>
            <p:grpSpPr>
              <a:xfrm>
                <a:off x="2339752" y="2204864"/>
                <a:ext cx="637808" cy="546564"/>
                <a:chOff x="1691680" y="2420888"/>
                <a:chExt cx="637808" cy="546564"/>
              </a:xfrm>
            </p:grpSpPr>
            <p:sp>
              <p:nvSpPr>
                <p:cNvPr id="203" name="202 Arco"/>
                <p:cNvSpPr/>
                <p:nvPr/>
              </p:nvSpPr>
              <p:spPr bwMode="auto">
                <a:xfrm>
                  <a:off x="1691680" y="2420888"/>
                  <a:ext cx="432048" cy="432048"/>
                </a:xfrm>
                <a:prstGeom prst="arc">
                  <a:avLst>
                    <a:gd name="adj1" fmla="val 7063137"/>
                    <a:gd name="adj2" fmla="val 4211534"/>
                  </a:avLst>
                </a:prstGeom>
                <a:noFill/>
                <a:ln w="25400" cap="flat" cmpd="sng" algn="ctr">
                  <a:solidFill>
                    <a:srgbClr val="006600"/>
                  </a:solidFill>
                  <a:prstDash val="solid"/>
                  <a:round/>
                  <a:headEnd type="triangle" w="lg" len="lg"/>
                  <a:tailEnd type="none" w="lg" len="lg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1"/>
                    </a:buClr>
                    <a:buSzPct val="70000"/>
                    <a:buFont typeface="Wingdings" pitchFamily="2" charset="2"/>
                    <a:buChar char="l"/>
                    <a:tabLst/>
                  </a:pP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4" name="203 CuadroTexto"/>
                <p:cNvSpPr txBox="1"/>
                <p:nvPr/>
              </p:nvSpPr>
              <p:spPr>
                <a:xfrm>
                  <a:off x="1979712" y="2708920"/>
                  <a:ext cx="349776" cy="258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200" b="1" smtClean="0"/>
                    <a:t>1</a:t>
                  </a:r>
                  <a:endParaRPr lang="es-ES" sz="1200" b="1"/>
                </a:p>
              </p:txBody>
            </p:sp>
          </p:grpSp>
          <p:sp>
            <p:nvSpPr>
              <p:cNvPr id="173" name="172 Elipse"/>
              <p:cNvSpPr/>
              <p:nvPr/>
            </p:nvSpPr>
            <p:spPr bwMode="auto">
              <a:xfrm>
                <a:off x="1115616" y="2564904"/>
                <a:ext cx="432048" cy="4320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r>
                  <a:rPr kumimoji="0" lang="es-E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174" name="173 Elipse"/>
              <p:cNvSpPr/>
              <p:nvPr/>
            </p:nvSpPr>
            <p:spPr bwMode="auto">
              <a:xfrm>
                <a:off x="2339752" y="2564904"/>
                <a:ext cx="432048" cy="4320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r>
                  <a:rPr lang="es-ES" sz="1600" b="1" smtClean="0"/>
                  <a:t>1</a:t>
                </a:r>
                <a:endPara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80" name="179 Conector recto de flecha"/>
              <p:cNvCxnSpPr/>
              <p:nvPr/>
            </p:nvCxnSpPr>
            <p:spPr bwMode="auto">
              <a:xfrm>
                <a:off x="2771800" y="2780928"/>
                <a:ext cx="720080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192" name="191 CuadroTexto"/>
              <p:cNvSpPr txBox="1"/>
              <p:nvPr/>
            </p:nvSpPr>
            <p:spPr>
              <a:xfrm>
                <a:off x="2987824" y="2564904"/>
                <a:ext cx="216024" cy="1938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buNone/>
                </a:pPr>
                <a:r>
                  <a:rPr lang="es-ES" sz="1400" b="1" smtClean="0">
                    <a:solidFill>
                      <a:schemeClr val="bg1"/>
                    </a:solidFill>
                  </a:rPr>
                  <a:t>1</a:t>
                </a:r>
                <a:r>
                  <a:rPr lang="es-ES" sz="1400" smtClean="0"/>
                  <a:t> </a:t>
                </a:r>
                <a:endParaRPr lang="es-ES" sz="1400"/>
              </a:p>
            </p:txBody>
          </p:sp>
        </p:grpSp>
      </p:grpSp>
      <p:graphicFrame>
        <p:nvGraphicFramePr>
          <p:cNvPr id="211" name="210 Tabla"/>
          <p:cNvGraphicFramePr>
            <a:graphicFrameLocks noGrp="1"/>
          </p:cNvGraphicFramePr>
          <p:nvPr/>
        </p:nvGraphicFramePr>
        <p:xfrm>
          <a:off x="6012160" y="1700808"/>
          <a:ext cx="2808312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28"/>
                <a:gridCol w="1122156"/>
                <a:gridCol w="1152128"/>
              </a:tblGrid>
              <a:tr h="384043">
                <a:tc>
                  <a:txBody>
                    <a:bodyPr/>
                    <a:lstStyle/>
                    <a:p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mtClean="0"/>
                        <a:t>0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mtClean="0"/>
                        <a:t>1</a:t>
                      </a:r>
                      <a:endParaRPr lang="es-ES" sz="1600" b="1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0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0 0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1 1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1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s-ES" sz="18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1 1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29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 de Turing - MCD</a:t>
            </a:r>
            <a:endParaRPr lang="en-US" sz="3600"/>
          </a:p>
        </p:txBody>
      </p:sp>
      <p:grpSp>
        <p:nvGrpSpPr>
          <p:cNvPr id="2" name="152 Grupo"/>
          <p:cNvGrpSpPr/>
          <p:nvPr/>
        </p:nvGrpSpPr>
        <p:grpSpPr>
          <a:xfrm>
            <a:off x="539552" y="1844824"/>
            <a:ext cx="5174312" cy="4290980"/>
            <a:chOff x="1619672" y="1268760"/>
            <a:chExt cx="5174312" cy="4290980"/>
          </a:xfrm>
        </p:grpSpPr>
        <p:grpSp>
          <p:nvGrpSpPr>
            <p:cNvPr id="3" name="54 Grupo"/>
            <p:cNvGrpSpPr/>
            <p:nvPr/>
          </p:nvGrpSpPr>
          <p:grpSpPr>
            <a:xfrm>
              <a:off x="1691680" y="2420888"/>
              <a:ext cx="637808" cy="546564"/>
              <a:chOff x="1691680" y="2420888"/>
              <a:chExt cx="637808" cy="546564"/>
            </a:xfrm>
          </p:grpSpPr>
          <p:sp>
            <p:nvSpPr>
              <p:cNvPr id="35" name="34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0066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0</a:t>
                </a:r>
                <a:endParaRPr lang="es-ES" sz="1200" b="1"/>
              </a:p>
            </p:txBody>
          </p:sp>
        </p:grpSp>
        <p:grpSp>
          <p:nvGrpSpPr>
            <p:cNvPr id="7" name="107 Grupo"/>
            <p:cNvGrpSpPr/>
            <p:nvPr/>
          </p:nvGrpSpPr>
          <p:grpSpPr>
            <a:xfrm>
              <a:off x="4932040" y="2420888"/>
              <a:ext cx="637808" cy="546564"/>
              <a:chOff x="1691680" y="2420888"/>
              <a:chExt cx="637808" cy="546564"/>
            </a:xfrm>
          </p:grpSpPr>
          <p:sp>
            <p:nvSpPr>
              <p:cNvPr id="109" name="108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0066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0" name="109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1</a:t>
                </a:r>
                <a:endParaRPr lang="es-ES" sz="1200" b="1"/>
              </a:p>
            </p:txBody>
          </p:sp>
        </p:grpSp>
        <p:grpSp>
          <p:nvGrpSpPr>
            <p:cNvPr id="8" name="55 Grupo"/>
            <p:cNvGrpSpPr/>
            <p:nvPr/>
          </p:nvGrpSpPr>
          <p:grpSpPr>
            <a:xfrm>
              <a:off x="2699792" y="2420888"/>
              <a:ext cx="637808" cy="546564"/>
              <a:chOff x="1691680" y="2420888"/>
              <a:chExt cx="637808" cy="546564"/>
            </a:xfrm>
          </p:grpSpPr>
          <p:sp>
            <p:nvSpPr>
              <p:cNvPr id="57" name="56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" name="57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1</a:t>
                </a:r>
                <a:endParaRPr lang="es-ES" sz="1200" b="1"/>
              </a:p>
            </p:txBody>
          </p:sp>
        </p:grpSp>
        <p:grpSp>
          <p:nvGrpSpPr>
            <p:cNvPr id="9" name="58 Grupo"/>
            <p:cNvGrpSpPr/>
            <p:nvPr/>
          </p:nvGrpSpPr>
          <p:grpSpPr>
            <a:xfrm>
              <a:off x="6156176" y="2420888"/>
              <a:ext cx="637808" cy="546564"/>
              <a:chOff x="1691680" y="2420888"/>
              <a:chExt cx="637808" cy="546564"/>
            </a:xfrm>
          </p:grpSpPr>
          <p:sp>
            <p:nvSpPr>
              <p:cNvPr id="60" name="59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0066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1" name="60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0</a:t>
                </a:r>
                <a:endParaRPr lang="es-ES" sz="1200" b="1"/>
              </a:p>
            </p:txBody>
          </p:sp>
        </p:grpSp>
        <p:grpSp>
          <p:nvGrpSpPr>
            <p:cNvPr id="10" name="61 Grupo"/>
            <p:cNvGrpSpPr/>
            <p:nvPr/>
          </p:nvGrpSpPr>
          <p:grpSpPr>
            <a:xfrm>
              <a:off x="4572000" y="3573016"/>
              <a:ext cx="637808" cy="546564"/>
              <a:chOff x="1691680" y="2420888"/>
              <a:chExt cx="637808" cy="546564"/>
            </a:xfrm>
          </p:grpSpPr>
          <p:sp>
            <p:nvSpPr>
              <p:cNvPr id="63" name="62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4" name="63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0</a:t>
                </a:r>
                <a:endParaRPr lang="es-ES" sz="1200" b="1"/>
              </a:p>
            </p:txBody>
          </p:sp>
        </p:grpSp>
        <p:grpSp>
          <p:nvGrpSpPr>
            <p:cNvPr id="11" name="64 Grupo"/>
            <p:cNvGrpSpPr/>
            <p:nvPr/>
          </p:nvGrpSpPr>
          <p:grpSpPr>
            <a:xfrm>
              <a:off x="5148064" y="4725144"/>
              <a:ext cx="637808" cy="546564"/>
              <a:chOff x="1691680" y="2420888"/>
              <a:chExt cx="637808" cy="546564"/>
            </a:xfrm>
          </p:grpSpPr>
          <p:sp>
            <p:nvSpPr>
              <p:cNvPr id="66" name="65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7" name="66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0</a:t>
                </a:r>
                <a:endParaRPr lang="es-ES" sz="1200" b="1"/>
              </a:p>
            </p:txBody>
          </p:sp>
        </p:grpSp>
        <p:grpSp>
          <p:nvGrpSpPr>
            <p:cNvPr id="12" name="67 Grupo"/>
            <p:cNvGrpSpPr/>
            <p:nvPr/>
          </p:nvGrpSpPr>
          <p:grpSpPr>
            <a:xfrm>
              <a:off x="3923928" y="4725144"/>
              <a:ext cx="637808" cy="546564"/>
              <a:chOff x="1691680" y="2420888"/>
              <a:chExt cx="637808" cy="546564"/>
            </a:xfrm>
          </p:grpSpPr>
          <p:sp>
            <p:nvSpPr>
              <p:cNvPr id="69" name="68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0" name="69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1</a:t>
                </a:r>
                <a:endParaRPr lang="es-ES" sz="1200" b="1"/>
              </a:p>
            </p:txBody>
          </p:sp>
        </p:grpSp>
        <p:grpSp>
          <p:nvGrpSpPr>
            <p:cNvPr id="13" name="70 Grupo"/>
            <p:cNvGrpSpPr/>
            <p:nvPr/>
          </p:nvGrpSpPr>
          <p:grpSpPr>
            <a:xfrm>
              <a:off x="2771800" y="1268760"/>
              <a:ext cx="637808" cy="546564"/>
              <a:chOff x="1691680" y="2420888"/>
              <a:chExt cx="637808" cy="546564"/>
            </a:xfrm>
          </p:grpSpPr>
          <p:sp>
            <p:nvSpPr>
              <p:cNvPr id="72" name="71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0066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3" name="72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1</a:t>
                </a:r>
                <a:endParaRPr lang="es-ES" sz="1200" b="1"/>
              </a:p>
            </p:txBody>
          </p:sp>
        </p:grpSp>
        <p:sp>
          <p:nvSpPr>
            <p:cNvPr id="19" name="18 Elipse"/>
            <p:cNvSpPr/>
            <p:nvPr/>
          </p:nvSpPr>
          <p:spPr bwMode="auto">
            <a:xfrm>
              <a:off x="1619672" y="2780928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0</a:t>
              </a:r>
            </a:p>
          </p:txBody>
        </p:sp>
        <p:sp>
          <p:nvSpPr>
            <p:cNvPr id="37" name="36 Elipse"/>
            <p:cNvSpPr/>
            <p:nvPr/>
          </p:nvSpPr>
          <p:spPr bwMode="auto">
            <a:xfrm>
              <a:off x="2699792" y="2780928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1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37 Elipse"/>
            <p:cNvSpPr/>
            <p:nvPr/>
          </p:nvSpPr>
          <p:spPr bwMode="auto">
            <a:xfrm>
              <a:off x="3851920" y="2780928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2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38 Elipse"/>
            <p:cNvSpPr/>
            <p:nvPr/>
          </p:nvSpPr>
          <p:spPr bwMode="auto">
            <a:xfrm>
              <a:off x="4932040" y="2780928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3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40 Elipse"/>
            <p:cNvSpPr/>
            <p:nvPr/>
          </p:nvSpPr>
          <p:spPr bwMode="auto">
            <a:xfrm>
              <a:off x="6156176" y="2780928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4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41 Elipse"/>
            <p:cNvSpPr/>
            <p:nvPr/>
          </p:nvSpPr>
          <p:spPr bwMode="auto">
            <a:xfrm>
              <a:off x="6228184" y="4077072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5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42 Elipse"/>
            <p:cNvSpPr/>
            <p:nvPr/>
          </p:nvSpPr>
          <p:spPr bwMode="auto">
            <a:xfrm>
              <a:off x="4572000" y="3933056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6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43 Elipse"/>
            <p:cNvSpPr/>
            <p:nvPr/>
          </p:nvSpPr>
          <p:spPr bwMode="auto">
            <a:xfrm>
              <a:off x="5148064" y="5085184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7</a:t>
              </a:r>
            </a:p>
          </p:txBody>
        </p:sp>
        <p:sp>
          <p:nvSpPr>
            <p:cNvPr id="45" name="44 Elipse"/>
            <p:cNvSpPr/>
            <p:nvPr/>
          </p:nvSpPr>
          <p:spPr bwMode="auto">
            <a:xfrm>
              <a:off x="3923928" y="5085184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8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46 Elipse"/>
            <p:cNvSpPr/>
            <p:nvPr/>
          </p:nvSpPr>
          <p:spPr bwMode="auto">
            <a:xfrm>
              <a:off x="2699792" y="4221088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9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47 Elipse"/>
            <p:cNvSpPr/>
            <p:nvPr/>
          </p:nvSpPr>
          <p:spPr bwMode="auto">
            <a:xfrm>
              <a:off x="2771800" y="1628800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08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10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4" name="73 Grupo"/>
            <p:cNvGrpSpPr/>
            <p:nvPr/>
          </p:nvGrpSpPr>
          <p:grpSpPr>
            <a:xfrm>
              <a:off x="1979712" y="2996952"/>
              <a:ext cx="720080" cy="258532"/>
              <a:chOff x="1979712" y="2996952"/>
              <a:chExt cx="720080" cy="258532"/>
            </a:xfrm>
          </p:grpSpPr>
          <p:cxnSp>
            <p:nvCxnSpPr>
              <p:cNvPr id="51" name="50 Conector recto de flecha"/>
              <p:cNvCxnSpPr>
                <a:stCxn id="19" idx="6"/>
                <a:endCxn id="37" idx="2"/>
              </p:cNvCxnSpPr>
              <p:nvPr/>
            </p:nvCxnSpPr>
            <p:spPr bwMode="auto">
              <a:xfrm>
                <a:off x="2051720" y="2996952"/>
                <a:ext cx="648072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54" name="53 CuadroTexto"/>
              <p:cNvSpPr txBox="1"/>
              <p:nvPr/>
            </p:nvSpPr>
            <p:spPr>
              <a:xfrm>
                <a:off x="1979712" y="2996952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1</a:t>
                </a:r>
                <a:endParaRPr lang="es-ES" sz="1200" b="1"/>
              </a:p>
            </p:txBody>
          </p:sp>
        </p:grpSp>
        <p:cxnSp>
          <p:nvCxnSpPr>
            <p:cNvPr id="76" name="75 Conector recto de flecha"/>
            <p:cNvCxnSpPr>
              <a:endCxn id="38" idx="2"/>
            </p:cNvCxnSpPr>
            <p:nvPr/>
          </p:nvCxnSpPr>
          <p:spPr bwMode="auto">
            <a:xfrm>
              <a:off x="3131840" y="2996952"/>
              <a:ext cx="72008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7" name="76 CuadroTexto"/>
            <p:cNvSpPr txBox="1"/>
            <p:nvPr/>
          </p:nvSpPr>
          <p:spPr>
            <a:xfrm>
              <a:off x="3059832" y="2996952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cxnSp>
          <p:nvCxnSpPr>
            <p:cNvPr id="79" name="78 Conector recto de flecha"/>
            <p:cNvCxnSpPr>
              <a:endCxn id="39" idx="2"/>
            </p:cNvCxnSpPr>
            <p:nvPr/>
          </p:nvCxnSpPr>
          <p:spPr bwMode="auto">
            <a:xfrm>
              <a:off x="4283968" y="2996952"/>
              <a:ext cx="64807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0" name="79 CuadroTexto"/>
            <p:cNvSpPr txBox="1"/>
            <p:nvPr/>
          </p:nvSpPr>
          <p:spPr>
            <a:xfrm>
              <a:off x="4211960" y="2996952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cxnSp>
          <p:nvCxnSpPr>
            <p:cNvPr id="82" name="81 Conector recto de flecha"/>
            <p:cNvCxnSpPr>
              <a:endCxn id="41" idx="2"/>
            </p:cNvCxnSpPr>
            <p:nvPr/>
          </p:nvCxnSpPr>
          <p:spPr bwMode="auto">
            <a:xfrm>
              <a:off x="5364088" y="2996952"/>
              <a:ext cx="792088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3" name="82 CuadroTexto"/>
            <p:cNvSpPr txBox="1"/>
            <p:nvPr/>
          </p:nvSpPr>
          <p:spPr>
            <a:xfrm>
              <a:off x="5292080" y="2996952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cxnSp>
          <p:nvCxnSpPr>
            <p:cNvPr id="89" name="88 Conector recto de flecha"/>
            <p:cNvCxnSpPr>
              <a:stCxn id="41" idx="4"/>
              <a:endCxn id="42" idx="0"/>
            </p:cNvCxnSpPr>
            <p:nvPr/>
          </p:nvCxnSpPr>
          <p:spPr bwMode="auto">
            <a:xfrm rot="16200000" flipH="1">
              <a:off x="5976156" y="3609020"/>
              <a:ext cx="864096" cy="72008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2" name="91 Conector recto de flecha"/>
            <p:cNvCxnSpPr>
              <a:stCxn id="42" idx="2"/>
              <a:endCxn id="43" idx="6"/>
            </p:cNvCxnSpPr>
            <p:nvPr/>
          </p:nvCxnSpPr>
          <p:spPr bwMode="auto">
            <a:xfrm rot="10800000">
              <a:off x="5004048" y="4149080"/>
              <a:ext cx="1224136" cy="14401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5" name="94 Conector recto de flecha"/>
            <p:cNvCxnSpPr>
              <a:stCxn id="42" idx="4"/>
              <a:endCxn id="44" idx="6"/>
            </p:cNvCxnSpPr>
            <p:nvPr/>
          </p:nvCxnSpPr>
          <p:spPr bwMode="auto">
            <a:xfrm rot="5400000">
              <a:off x="5616116" y="4473116"/>
              <a:ext cx="792088" cy="864096"/>
            </a:xfrm>
            <a:prstGeom prst="curvedConnector2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9" name="98 Conector recto de flecha"/>
            <p:cNvCxnSpPr>
              <a:stCxn id="44" idx="2"/>
              <a:endCxn id="45" idx="6"/>
            </p:cNvCxnSpPr>
            <p:nvPr/>
          </p:nvCxnSpPr>
          <p:spPr bwMode="auto">
            <a:xfrm rot="10800000">
              <a:off x="4355976" y="5301208"/>
              <a:ext cx="792088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2" name="101 Conector recto de flecha"/>
            <p:cNvCxnSpPr>
              <a:stCxn id="45" idx="2"/>
              <a:endCxn id="47" idx="5"/>
            </p:cNvCxnSpPr>
            <p:nvPr/>
          </p:nvCxnSpPr>
          <p:spPr bwMode="auto">
            <a:xfrm rot="10800000">
              <a:off x="3068568" y="4589864"/>
              <a:ext cx="855360" cy="711344"/>
            </a:xfrm>
            <a:prstGeom prst="curvedConnector2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5" name="104 Conector recto de flecha"/>
            <p:cNvCxnSpPr>
              <a:stCxn id="47" idx="0"/>
              <a:endCxn id="37" idx="4"/>
            </p:cNvCxnSpPr>
            <p:nvPr/>
          </p:nvCxnSpPr>
          <p:spPr bwMode="auto">
            <a:xfrm rot="5400000" flipH="1" flipV="1">
              <a:off x="2411760" y="3717032"/>
              <a:ext cx="100811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4" name="113 Conector recto de flecha"/>
            <p:cNvCxnSpPr>
              <a:stCxn id="38" idx="0"/>
              <a:endCxn id="48" idx="6"/>
            </p:cNvCxnSpPr>
            <p:nvPr/>
          </p:nvCxnSpPr>
          <p:spPr bwMode="auto">
            <a:xfrm rot="16200000" flipV="1">
              <a:off x="3167844" y="1880828"/>
              <a:ext cx="936104" cy="864096"/>
            </a:xfrm>
            <a:prstGeom prst="curvedConnector2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7" name="116 Conector recto de flecha"/>
            <p:cNvCxnSpPr>
              <a:stCxn id="48" idx="2"/>
            </p:cNvCxnSpPr>
            <p:nvPr/>
          </p:nvCxnSpPr>
          <p:spPr bwMode="auto">
            <a:xfrm rot="10800000">
              <a:off x="1691680" y="1844824"/>
              <a:ext cx="108012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27" name="126 Conector recto de flecha"/>
            <p:cNvCxnSpPr>
              <a:stCxn id="47" idx="6"/>
              <a:endCxn id="38" idx="4"/>
            </p:cNvCxnSpPr>
            <p:nvPr/>
          </p:nvCxnSpPr>
          <p:spPr bwMode="auto">
            <a:xfrm flipV="1">
              <a:off x="3131840" y="3212976"/>
              <a:ext cx="936104" cy="1224136"/>
            </a:xfrm>
            <a:prstGeom prst="curvedConnector2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0" name="129 Conector recto de flecha"/>
            <p:cNvCxnSpPr>
              <a:stCxn id="43" idx="2"/>
              <a:endCxn id="37" idx="5"/>
            </p:cNvCxnSpPr>
            <p:nvPr/>
          </p:nvCxnSpPr>
          <p:spPr bwMode="auto">
            <a:xfrm rot="10800000">
              <a:off x="3068568" y="3149704"/>
              <a:ext cx="1503432" cy="999376"/>
            </a:xfrm>
            <a:prstGeom prst="curvedConnector2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35" name="134 CuadroTexto"/>
            <p:cNvSpPr txBox="1"/>
            <p:nvPr/>
          </p:nvSpPr>
          <p:spPr>
            <a:xfrm>
              <a:off x="3995936" y="2564904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sp>
          <p:nvSpPr>
            <p:cNvPr id="137" name="136 CuadroTexto"/>
            <p:cNvSpPr txBox="1"/>
            <p:nvPr/>
          </p:nvSpPr>
          <p:spPr>
            <a:xfrm>
              <a:off x="6300192" y="3212976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sp>
          <p:nvSpPr>
            <p:cNvPr id="138" name="137 CuadroTexto"/>
            <p:cNvSpPr txBox="1"/>
            <p:nvPr/>
          </p:nvSpPr>
          <p:spPr>
            <a:xfrm>
              <a:off x="5868144" y="4005064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sp>
          <p:nvSpPr>
            <p:cNvPr id="139" name="138 CuadroTexto"/>
            <p:cNvSpPr txBox="1"/>
            <p:nvPr/>
          </p:nvSpPr>
          <p:spPr>
            <a:xfrm>
              <a:off x="6372200" y="4509120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sp>
          <p:nvSpPr>
            <p:cNvPr id="140" name="139 CuadroTexto"/>
            <p:cNvSpPr txBox="1"/>
            <p:nvPr/>
          </p:nvSpPr>
          <p:spPr>
            <a:xfrm>
              <a:off x="4788024" y="5301208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sp>
          <p:nvSpPr>
            <p:cNvPr id="141" name="140 CuadroTexto"/>
            <p:cNvSpPr txBox="1"/>
            <p:nvPr/>
          </p:nvSpPr>
          <p:spPr>
            <a:xfrm>
              <a:off x="3563888" y="5301208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sp>
          <p:nvSpPr>
            <p:cNvPr id="142" name="141 CuadroTexto"/>
            <p:cNvSpPr txBox="1"/>
            <p:nvPr/>
          </p:nvSpPr>
          <p:spPr>
            <a:xfrm>
              <a:off x="2555776" y="4005064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sp>
          <p:nvSpPr>
            <p:cNvPr id="143" name="142 CuadroTexto"/>
            <p:cNvSpPr txBox="1"/>
            <p:nvPr/>
          </p:nvSpPr>
          <p:spPr>
            <a:xfrm>
              <a:off x="3059832" y="4149080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sp>
          <p:nvSpPr>
            <p:cNvPr id="145" name="144 CuadroTexto"/>
            <p:cNvSpPr txBox="1"/>
            <p:nvPr/>
          </p:nvSpPr>
          <p:spPr>
            <a:xfrm>
              <a:off x="2411760" y="1844824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sp>
          <p:nvSpPr>
            <p:cNvPr id="146" name="145 CuadroTexto"/>
            <p:cNvSpPr txBox="1"/>
            <p:nvPr/>
          </p:nvSpPr>
          <p:spPr>
            <a:xfrm>
              <a:off x="4427984" y="2780928"/>
              <a:ext cx="216024" cy="1938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s-ES" sz="1400" b="1" smtClean="0">
                  <a:solidFill>
                    <a:schemeClr val="bg1"/>
                  </a:solidFill>
                </a:rPr>
                <a:t>0</a:t>
              </a:r>
              <a:r>
                <a:rPr lang="es-ES" sz="1400" smtClean="0"/>
                <a:t> </a:t>
              </a:r>
              <a:endParaRPr lang="es-ES" sz="1400"/>
            </a:p>
          </p:txBody>
        </p:sp>
        <p:sp>
          <p:nvSpPr>
            <p:cNvPr id="147" name="146 CuadroTexto"/>
            <p:cNvSpPr txBox="1"/>
            <p:nvPr/>
          </p:nvSpPr>
          <p:spPr>
            <a:xfrm>
              <a:off x="6444208" y="3501008"/>
              <a:ext cx="216024" cy="1938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s-ES" sz="1400" b="1" smtClean="0">
                  <a:solidFill>
                    <a:schemeClr val="bg1"/>
                  </a:solidFill>
                </a:rPr>
                <a:t>0</a:t>
              </a:r>
              <a:r>
                <a:rPr lang="es-ES" sz="1400" smtClean="0"/>
                <a:t> </a:t>
              </a:r>
              <a:endParaRPr lang="es-ES" sz="1400"/>
            </a:p>
          </p:txBody>
        </p:sp>
        <p:sp>
          <p:nvSpPr>
            <p:cNvPr id="148" name="147 CuadroTexto"/>
            <p:cNvSpPr txBox="1"/>
            <p:nvPr/>
          </p:nvSpPr>
          <p:spPr>
            <a:xfrm>
              <a:off x="3347864" y="2780928"/>
              <a:ext cx="216024" cy="1938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s-ES" sz="1400" b="1" smtClean="0">
                  <a:solidFill>
                    <a:schemeClr val="bg1"/>
                  </a:solidFill>
                </a:rPr>
                <a:t>1</a:t>
              </a:r>
              <a:r>
                <a:rPr lang="es-ES" sz="1400" smtClean="0"/>
                <a:t> </a:t>
              </a:r>
              <a:endParaRPr lang="es-ES" sz="1400"/>
            </a:p>
          </p:txBody>
        </p:sp>
        <p:sp>
          <p:nvSpPr>
            <p:cNvPr id="155" name="154 CuadroTexto"/>
            <p:cNvSpPr txBox="1"/>
            <p:nvPr/>
          </p:nvSpPr>
          <p:spPr>
            <a:xfrm>
              <a:off x="4211960" y="4149080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</p:grpSp>
      <p:graphicFrame>
        <p:nvGraphicFramePr>
          <p:cNvPr id="154" name="153 Tabla"/>
          <p:cNvGraphicFramePr>
            <a:graphicFrameLocks noGrp="1"/>
          </p:cNvGraphicFramePr>
          <p:nvPr/>
        </p:nvGraphicFramePr>
        <p:xfrm>
          <a:off x="6012160" y="1556792"/>
          <a:ext cx="2808312" cy="4608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28"/>
                <a:gridCol w="1122156"/>
                <a:gridCol w="1152128"/>
              </a:tblGrid>
              <a:tr h="384043">
                <a:tc>
                  <a:txBody>
                    <a:bodyPr/>
                    <a:lstStyle/>
                    <a:p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mtClean="0"/>
                        <a:t>0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mtClean="0"/>
                        <a:t>1</a:t>
                      </a:r>
                      <a:endParaRPr lang="es-ES" sz="1600" b="1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0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0 0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1 1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1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1 1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2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10 0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3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4 0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3 1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4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4 0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5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s-ES" sz="1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0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6 1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6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6 0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1 1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7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7 0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8 1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8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9 0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8 1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9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2 0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1 1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10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0 0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s-ES" sz="18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10 1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6" name="Rectangle 3"/>
          <p:cNvSpPr txBox="1">
            <a:spLocks noChangeArrowheads="1"/>
          </p:cNvSpPr>
          <p:nvPr/>
        </p:nvSpPr>
        <p:spPr bwMode="auto">
          <a:xfrm>
            <a:off x="467544" y="1268760"/>
            <a:ext cx="5256584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Cálculo</a:t>
            </a:r>
            <a:r>
              <a:rPr kumimoji="0" lang="en-US" sz="18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del máximo común divisor (unaria)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"/>
            <a:ext cx="1259632" cy="134076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3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Tipos de paradigmas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7787208" cy="4862165"/>
          </a:xfrm>
        </p:spPr>
        <p:txBody>
          <a:bodyPr/>
          <a:lstStyle/>
          <a:p>
            <a:r>
              <a:rPr lang="en-US" sz="2000" smtClean="0"/>
              <a:t>Los</a:t>
            </a:r>
            <a:r>
              <a:rPr lang="en-US" sz="2000" b="1" smtClean="0">
                <a:solidFill>
                  <a:srgbClr val="002060"/>
                </a:solidFill>
              </a:rPr>
              <a:t> paradigmas fundamentales </a:t>
            </a:r>
            <a:r>
              <a:rPr lang="en-US" sz="2000" smtClean="0"/>
              <a:t>están basados en diferentes </a:t>
            </a:r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</a:rPr>
              <a:t>modelos de cómputo </a:t>
            </a:r>
            <a:r>
              <a:rPr lang="en-US" sz="2000" smtClean="0"/>
              <a:t>y por lo tanto afectan a las construccio-nes más básicas de un programa</a:t>
            </a:r>
            <a:r>
              <a:rPr lang="en-US" sz="2200" smtClean="0"/>
              <a:t>.</a:t>
            </a:r>
            <a:endParaRPr lang="en-US" sz="2200"/>
          </a:p>
          <a:p>
            <a:r>
              <a:rPr lang="en-US" sz="2000" smtClean="0"/>
              <a:t>La división principal reside en el enfoque </a:t>
            </a:r>
            <a:r>
              <a:rPr lang="en-US" sz="2000" b="1" smtClean="0">
                <a:solidFill>
                  <a:srgbClr val="002060"/>
                </a:solidFill>
              </a:rPr>
              <a:t>imperativo</a:t>
            </a:r>
            <a:r>
              <a:rPr lang="en-US" sz="2000" smtClean="0"/>
              <a:t> (indicar el </a:t>
            </a:r>
            <a:r>
              <a:rPr lang="en-US" sz="2000" b="1" smtClean="0">
                <a:solidFill>
                  <a:srgbClr val="C00000"/>
                </a:solidFill>
              </a:rPr>
              <a:t>cómo</a:t>
            </a:r>
            <a:r>
              <a:rPr lang="en-US" sz="2000" b="1" smtClean="0"/>
              <a:t> </a:t>
            </a:r>
            <a:r>
              <a:rPr lang="en-US" sz="2000" smtClean="0"/>
              <a:t>se debe calcular) y el enfoque </a:t>
            </a:r>
            <a:r>
              <a:rPr lang="en-US" sz="2000" b="1" smtClean="0">
                <a:solidFill>
                  <a:srgbClr val="002060"/>
                </a:solidFill>
              </a:rPr>
              <a:t>declarativo</a:t>
            </a:r>
            <a:r>
              <a:rPr lang="en-US" sz="2000" smtClean="0"/>
              <a:t> (indicar el </a:t>
            </a:r>
            <a:r>
              <a:rPr lang="en-US" sz="2000" b="1" smtClean="0">
                <a:solidFill>
                  <a:srgbClr val="C00000"/>
                </a:solidFill>
              </a:rPr>
              <a:t>qué</a:t>
            </a:r>
            <a:r>
              <a:rPr lang="en-US" sz="2000" smtClean="0"/>
              <a:t> se debe calcular).</a:t>
            </a:r>
            <a:endParaRPr lang="en-US" sz="2000"/>
          </a:p>
          <a:p>
            <a:pPr lvl="1"/>
            <a:r>
              <a:rPr lang="en-US" sz="1800" smtClean="0"/>
              <a:t>El enfoque declarativo tiene varias ramas diferenciadas: el paradigma </a:t>
            </a:r>
            <a:r>
              <a:rPr lang="en-US" sz="1800" b="1" smtClean="0">
                <a:solidFill>
                  <a:srgbClr val="002060"/>
                </a:solidFill>
              </a:rPr>
              <a:t>funcional</a:t>
            </a:r>
            <a:r>
              <a:rPr lang="en-US" sz="1800" smtClean="0"/>
              <a:t>, el paradigma </a:t>
            </a:r>
            <a:r>
              <a:rPr lang="en-US" sz="1800" b="1" smtClean="0">
                <a:solidFill>
                  <a:srgbClr val="002060"/>
                </a:solidFill>
              </a:rPr>
              <a:t>lógico</a:t>
            </a:r>
            <a:r>
              <a:rPr lang="en-US" sz="1800" smtClean="0"/>
              <a:t>, la programación </a:t>
            </a:r>
            <a:r>
              <a:rPr lang="en-US" sz="1800" b="1" smtClean="0">
                <a:solidFill>
                  <a:srgbClr val="002060"/>
                </a:solidFill>
              </a:rPr>
              <a:t>reactiva </a:t>
            </a:r>
            <a:r>
              <a:rPr lang="en-US" sz="1800" smtClean="0"/>
              <a:t>y los lenguajes </a:t>
            </a:r>
            <a:r>
              <a:rPr lang="en-US" sz="1800" b="1" smtClean="0">
                <a:solidFill>
                  <a:srgbClr val="002060"/>
                </a:solidFill>
              </a:rPr>
              <a:t>descriptivos</a:t>
            </a:r>
            <a:r>
              <a:rPr lang="en-US" sz="1800" smtClean="0"/>
              <a:t>.</a:t>
            </a:r>
            <a:endParaRPr lang="en-US" sz="1800"/>
          </a:p>
          <a:p>
            <a:r>
              <a:rPr lang="en-US" sz="2000" smtClean="0"/>
              <a:t>Otros paradigmas se centran en la estructura y organización de los programas, y son compatibles con los fundamentales:</a:t>
            </a:r>
          </a:p>
          <a:p>
            <a:pPr lvl="1"/>
            <a:r>
              <a:rPr lang="en-US" sz="1800" smtClean="0"/>
              <a:t>Ejemplos: Programación estructurada, modular, </a:t>
            </a:r>
            <a:r>
              <a:rPr lang="en-US" sz="1800" b="1" smtClean="0">
                <a:solidFill>
                  <a:srgbClr val="002060"/>
                </a:solidFill>
              </a:rPr>
              <a:t>orientada a objetos</a:t>
            </a:r>
            <a:r>
              <a:rPr lang="en-US" sz="1800" smtClean="0"/>
              <a:t>, </a:t>
            </a:r>
            <a:r>
              <a:rPr lang="en-US" sz="1800" b="1" smtClean="0">
                <a:solidFill>
                  <a:srgbClr val="002060"/>
                </a:solidFill>
              </a:rPr>
              <a:t>orientada a eventos</a:t>
            </a:r>
            <a:r>
              <a:rPr lang="en-US" sz="1800" smtClean="0"/>
              <a:t>, programación genérica.</a:t>
            </a:r>
            <a:r>
              <a:rPr lang="en-US" sz="2000" smtClean="0"/>
              <a:t> </a:t>
            </a:r>
          </a:p>
          <a:p>
            <a:r>
              <a:rPr lang="en-US" sz="2000" smtClean="0"/>
              <a:t>Por último, existen paradigmas asociados a la </a:t>
            </a:r>
            <a:r>
              <a:rPr lang="en-US" sz="2000" b="1" smtClean="0">
                <a:solidFill>
                  <a:srgbClr val="002060"/>
                </a:solidFill>
              </a:rPr>
              <a:t>concurrencia</a:t>
            </a:r>
            <a:r>
              <a:rPr lang="en-US" sz="2000" smtClean="0"/>
              <a:t> y a los </a:t>
            </a:r>
            <a:r>
              <a:rPr lang="en-US" sz="2000" b="1" smtClean="0">
                <a:solidFill>
                  <a:srgbClr val="002060"/>
                </a:solidFill>
              </a:rPr>
              <a:t>sistemas de tipado</a:t>
            </a:r>
            <a:r>
              <a:rPr lang="en-US" sz="2000" smtClean="0"/>
              <a:t>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30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 de Turing – INC</a:t>
            </a:r>
            <a:endParaRPr lang="en-US" sz="3600"/>
          </a:p>
        </p:txBody>
      </p:sp>
      <p:graphicFrame>
        <p:nvGraphicFramePr>
          <p:cNvPr id="154" name="153 Tabla"/>
          <p:cNvGraphicFramePr>
            <a:graphicFrameLocks noGrp="1"/>
          </p:cNvGraphicFramePr>
          <p:nvPr/>
        </p:nvGraphicFramePr>
        <p:xfrm>
          <a:off x="6012160" y="1556792"/>
          <a:ext cx="2808312" cy="345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028"/>
                <a:gridCol w="1122156"/>
                <a:gridCol w="1152128"/>
              </a:tblGrid>
              <a:tr h="384043">
                <a:tc>
                  <a:txBody>
                    <a:bodyPr/>
                    <a:lstStyle/>
                    <a:p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mtClean="0"/>
                        <a:t>0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mtClean="0"/>
                        <a:t>1</a:t>
                      </a:r>
                      <a:endParaRPr lang="es-ES" sz="1600" b="1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0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0 0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1 1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1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0 0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2 1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2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3 0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2 1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3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s-ES" sz="18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4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5 1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4 1 I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5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s-ES" sz="1800" b="1" baseline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s-ES" sz="1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2 1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6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0 D</a:t>
                      </a:r>
                      <a:endParaRPr lang="es-ES" sz="1800" b="1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7 1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es-ES" sz="1600" b="1" smtClean="0"/>
                        <a:t>7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3 1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es-ES" sz="18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s-ES" sz="1800" b="1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endParaRPr lang="es-ES" sz="1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6" name="Rectangle 3"/>
          <p:cNvSpPr txBox="1">
            <a:spLocks noChangeArrowheads="1"/>
          </p:cNvSpPr>
          <p:nvPr/>
        </p:nvSpPr>
        <p:spPr bwMode="auto">
          <a:xfrm>
            <a:off x="467544" y="1268760"/>
            <a:ext cx="52565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Incremento</a:t>
            </a:r>
            <a:r>
              <a:rPr kumimoji="0" lang="en-US" sz="18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(general)</a:t>
            </a: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lang="en-US" kern="0" baseline="0" smtClean="0"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lang="en-US" kern="0" baseline="0" smtClean="0"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lang="en-US" kern="0" baseline="0" smtClean="0"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lang="en-US" kern="0" baseline="0" smtClean="0"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El algoritmo se basa en que para incrementar un número en binario basta con localizar el último </a:t>
            </a:r>
            <a:r>
              <a:rPr kumimoji="0" lang="en-US" sz="18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0</a:t>
            </a:r>
            <a:r>
              <a:rPr kumimoji="0" lang="en-US" sz="18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y cambiarlo por </a:t>
            </a:r>
            <a:r>
              <a:rPr kumimoji="0" lang="en-US" sz="18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</a:t>
            </a:r>
            <a:r>
              <a:rPr kumimoji="0" lang="en-US" sz="18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y todos los siguientes </a:t>
            </a:r>
            <a:r>
              <a:rPr kumimoji="0" lang="en-US" sz="18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</a:t>
            </a:r>
            <a:r>
              <a:rPr kumimoji="0" lang="en-US" sz="18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por </a:t>
            </a:r>
            <a:r>
              <a:rPr kumimoji="0" lang="en-US" sz="18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0:</a:t>
            </a:r>
          </a:p>
          <a:p>
            <a:pPr marL="692150" marR="0" lvl="1" indent="-3476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None/>
              <a:tabLst/>
              <a:defRPr/>
            </a:pPr>
            <a:endParaRPr lang="en-US" b="1" kern="0" baseline="0" smtClean="0">
              <a:latin typeface="Courier New" pitchFamily="49" charset="0"/>
              <a:cs typeface="Courier New" pitchFamily="49" charset="0"/>
            </a:endParaRPr>
          </a:p>
          <a:p>
            <a:pPr marL="692150" marR="0" lvl="1" indent="-3476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None/>
              <a:tabLst/>
              <a:defRPr/>
            </a:pPr>
            <a:r>
              <a:rPr kumimoji="0" lang="en-US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1010</a:t>
            </a:r>
            <a:r>
              <a:rPr kumimoji="0" lang="en-US" sz="2000" b="1" i="0" u="none" strike="noStrike" kern="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</a:t>
            </a:r>
            <a:r>
              <a:rPr kumimoji="0" lang="en-US" sz="20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111 + 1 = 1010</a:t>
            </a:r>
            <a:r>
              <a:rPr kumimoji="0" lang="en-US" sz="2000" b="1" i="0" u="none" strike="noStrike" kern="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1000</a:t>
            </a: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"/>
            <a:ext cx="1259632" cy="134076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grpSp>
        <p:nvGrpSpPr>
          <p:cNvPr id="133" name="132 Grupo"/>
          <p:cNvGrpSpPr/>
          <p:nvPr/>
        </p:nvGrpSpPr>
        <p:grpSpPr>
          <a:xfrm>
            <a:off x="611560" y="1700808"/>
            <a:ext cx="5102304" cy="2417978"/>
            <a:chOff x="539552" y="2709714"/>
            <a:chExt cx="5102304" cy="2417978"/>
          </a:xfrm>
        </p:grpSpPr>
        <p:grpSp>
          <p:nvGrpSpPr>
            <p:cNvPr id="3" name="54 Grupo"/>
            <p:cNvGrpSpPr/>
            <p:nvPr/>
          </p:nvGrpSpPr>
          <p:grpSpPr>
            <a:xfrm>
              <a:off x="611560" y="2996952"/>
              <a:ext cx="637808" cy="546564"/>
              <a:chOff x="1691680" y="2420888"/>
              <a:chExt cx="637808" cy="546564"/>
            </a:xfrm>
          </p:grpSpPr>
          <p:sp>
            <p:nvSpPr>
              <p:cNvPr id="35" name="34 Arco"/>
              <p:cNvSpPr/>
              <p:nvPr/>
            </p:nvSpPr>
            <p:spPr bwMode="auto">
              <a:xfrm>
                <a:off x="1691680" y="2420888"/>
                <a:ext cx="432048" cy="432048"/>
              </a:xfrm>
              <a:prstGeom prst="arc">
                <a:avLst>
                  <a:gd name="adj1" fmla="val 7063137"/>
                  <a:gd name="adj2" fmla="val 4211534"/>
                </a:avLst>
              </a:prstGeom>
              <a:noFill/>
              <a:ln w="25400" cap="flat" cmpd="sng" algn="ctr">
                <a:solidFill>
                  <a:srgbClr val="006600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70000"/>
                  <a:buFont typeface="Wingdings" pitchFamily="2" charset="2"/>
                  <a:buChar char="l"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1979712" y="2708920"/>
                <a:ext cx="349776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smtClean="0"/>
                  <a:t>0</a:t>
                </a:r>
                <a:endParaRPr lang="es-ES" sz="1200" b="1"/>
              </a:p>
            </p:txBody>
          </p:sp>
        </p:grpSp>
        <p:sp>
          <p:nvSpPr>
            <p:cNvPr id="60" name="59 Arco"/>
            <p:cNvSpPr/>
            <p:nvPr/>
          </p:nvSpPr>
          <p:spPr bwMode="auto">
            <a:xfrm>
              <a:off x="5004048" y="2996952"/>
              <a:ext cx="432048" cy="432048"/>
            </a:xfrm>
            <a:prstGeom prst="arc">
              <a:avLst>
                <a:gd name="adj1" fmla="val 7063137"/>
                <a:gd name="adj2" fmla="val 4211534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5292080" y="3284984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sp>
          <p:nvSpPr>
            <p:cNvPr id="66" name="65 Arco"/>
            <p:cNvSpPr/>
            <p:nvPr/>
          </p:nvSpPr>
          <p:spPr bwMode="auto">
            <a:xfrm>
              <a:off x="1907704" y="4653136"/>
              <a:ext cx="432048" cy="432048"/>
            </a:xfrm>
            <a:prstGeom prst="arc">
              <a:avLst>
                <a:gd name="adj1" fmla="val 1306058"/>
                <a:gd name="adj2" fmla="val 20661611"/>
              </a:avLst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2483768" y="4509120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sp>
          <p:nvSpPr>
            <p:cNvPr id="19" name="18 Elipse"/>
            <p:cNvSpPr/>
            <p:nvPr/>
          </p:nvSpPr>
          <p:spPr bwMode="auto">
            <a:xfrm>
              <a:off x="539552" y="335699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0</a:t>
              </a:r>
            </a:p>
          </p:txBody>
        </p:sp>
        <p:sp>
          <p:nvSpPr>
            <p:cNvPr id="37" name="36 Elipse"/>
            <p:cNvSpPr/>
            <p:nvPr/>
          </p:nvSpPr>
          <p:spPr bwMode="auto">
            <a:xfrm>
              <a:off x="1619672" y="335699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1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38 Elipse"/>
            <p:cNvSpPr/>
            <p:nvPr/>
          </p:nvSpPr>
          <p:spPr bwMode="auto">
            <a:xfrm>
              <a:off x="3851920" y="335699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3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40 Elipse"/>
            <p:cNvSpPr/>
            <p:nvPr/>
          </p:nvSpPr>
          <p:spPr bwMode="auto">
            <a:xfrm>
              <a:off x="5004048" y="335699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4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41 Elipse"/>
            <p:cNvSpPr/>
            <p:nvPr/>
          </p:nvSpPr>
          <p:spPr bwMode="auto">
            <a:xfrm>
              <a:off x="4644008" y="4653136"/>
              <a:ext cx="432048" cy="43204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5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42 Elipse"/>
            <p:cNvSpPr/>
            <p:nvPr/>
          </p:nvSpPr>
          <p:spPr bwMode="auto">
            <a:xfrm>
              <a:off x="3419872" y="4653136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6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43 Elipse"/>
            <p:cNvSpPr/>
            <p:nvPr/>
          </p:nvSpPr>
          <p:spPr bwMode="auto">
            <a:xfrm>
              <a:off x="2267744" y="4653136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kumimoji="0" lang="es-E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7</a:t>
              </a:r>
            </a:p>
          </p:txBody>
        </p:sp>
        <p:cxnSp>
          <p:nvCxnSpPr>
            <p:cNvPr id="51" name="50 Conector recto de flecha"/>
            <p:cNvCxnSpPr>
              <a:stCxn id="19" idx="6"/>
              <a:endCxn id="37" idx="2"/>
            </p:cNvCxnSpPr>
            <p:nvPr/>
          </p:nvCxnSpPr>
          <p:spPr bwMode="auto">
            <a:xfrm>
              <a:off x="971600" y="3573016"/>
              <a:ext cx="64807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54" name="53 CuadroTexto"/>
            <p:cNvSpPr txBox="1"/>
            <p:nvPr/>
          </p:nvSpPr>
          <p:spPr>
            <a:xfrm>
              <a:off x="899592" y="3573016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cxnSp>
          <p:nvCxnSpPr>
            <p:cNvPr id="96" name="95 Conector recto de flecha"/>
            <p:cNvCxnSpPr>
              <a:stCxn id="37" idx="3"/>
              <a:endCxn id="54" idx="1"/>
            </p:cNvCxnSpPr>
            <p:nvPr/>
          </p:nvCxnSpPr>
          <p:spPr bwMode="auto">
            <a:xfrm rot="5400000" flipH="1">
              <a:off x="1279525" y="3322349"/>
              <a:ext cx="23486" cy="783352"/>
            </a:xfrm>
            <a:prstGeom prst="curvedConnector4">
              <a:avLst>
                <a:gd name="adj1" fmla="val -1034404"/>
                <a:gd name="adj2" fmla="val 90272"/>
              </a:avLst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6" name="75 Conector recto de flecha"/>
            <p:cNvCxnSpPr>
              <a:endCxn id="38" idx="2"/>
            </p:cNvCxnSpPr>
            <p:nvPr/>
          </p:nvCxnSpPr>
          <p:spPr bwMode="auto">
            <a:xfrm>
              <a:off x="2051720" y="3573016"/>
              <a:ext cx="72008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7" name="76 CuadroTexto"/>
            <p:cNvSpPr txBox="1"/>
            <p:nvPr/>
          </p:nvSpPr>
          <p:spPr>
            <a:xfrm>
              <a:off x="1979712" y="3573016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cxnSp>
          <p:nvCxnSpPr>
            <p:cNvPr id="79" name="78 Conector recto de flecha"/>
            <p:cNvCxnSpPr>
              <a:endCxn id="39" idx="2"/>
            </p:cNvCxnSpPr>
            <p:nvPr/>
          </p:nvCxnSpPr>
          <p:spPr bwMode="auto">
            <a:xfrm>
              <a:off x="3203848" y="3573016"/>
              <a:ext cx="64807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0" name="79 CuadroTexto"/>
            <p:cNvSpPr txBox="1"/>
            <p:nvPr/>
          </p:nvSpPr>
          <p:spPr>
            <a:xfrm>
              <a:off x="3059832" y="3573016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cxnSp>
          <p:nvCxnSpPr>
            <p:cNvPr id="82" name="81 Conector recto de flecha"/>
            <p:cNvCxnSpPr>
              <a:stCxn id="39" idx="6"/>
              <a:endCxn id="41" idx="2"/>
            </p:cNvCxnSpPr>
            <p:nvPr/>
          </p:nvCxnSpPr>
          <p:spPr bwMode="auto">
            <a:xfrm>
              <a:off x="4283968" y="3573016"/>
              <a:ext cx="720080" cy="1588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3" name="82 CuadroTexto"/>
            <p:cNvSpPr txBox="1"/>
            <p:nvPr/>
          </p:nvSpPr>
          <p:spPr>
            <a:xfrm>
              <a:off x="4211960" y="3573016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cxnSp>
          <p:nvCxnSpPr>
            <p:cNvPr id="89" name="88 Conector recto de flecha"/>
            <p:cNvCxnSpPr>
              <a:stCxn id="41" idx="4"/>
              <a:endCxn id="42" idx="0"/>
            </p:cNvCxnSpPr>
            <p:nvPr/>
          </p:nvCxnSpPr>
          <p:spPr bwMode="auto">
            <a:xfrm rot="5400000">
              <a:off x="4608004" y="4041068"/>
              <a:ext cx="864096" cy="36004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2" name="91 Conector recto de flecha"/>
            <p:cNvCxnSpPr>
              <a:stCxn id="42" idx="2"/>
              <a:endCxn id="43" idx="6"/>
            </p:cNvCxnSpPr>
            <p:nvPr/>
          </p:nvCxnSpPr>
          <p:spPr bwMode="auto">
            <a:xfrm rot="10800000">
              <a:off x="3851920" y="4869160"/>
              <a:ext cx="792088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9" name="98 Conector recto de flecha"/>
            <p:cNvCxnSpPr>
              <a:stCxn id="44" idx="0"/>
              <a:endCxn id="39" idx="4"/>
            </p:cNvCxnSpPr>
            <p:nvPr/>
          </p:nvCxnSpPr>
          <p:spPr bwMode="auto">
            <a:xfrm rot="5400000" flipH="1" flipV="1">
              <a:off x="2843808" y="3429000"/>
              <a:ext cx="864096" cy="1584176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35" name="134 CuadroTexto"/>
            <p:cNvSpPr txBox="1"/>
            <p:nvPr/>
          </p:nvSpPr>
          <p:spPr>
            <a:xfrm>
              <a:off x="3059832" y="3212976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sp>
          <p:nvSpPr>
            <p:cNvPr id="137" name="136 CuadroTexto"/>
            <p:cNvSpPr txBox="1"/>
            <p:nvPr/>
          </p:nvSpPr>
          <p:spPr>
            <a:xfrm>
              <a:off x="5148064" y="3789040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sp>
          <p:nvSpPr>
            <p:cNvPr id="138" name="137 CuadroTexto"/>
            <p:cNvSpPr txBox="1"/>
            <p:nvPr/>
          </p:nvSpPr>
          <p:spPr>
            <a:xfrm>
              <a:off x="4427984" y="4293096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sp>
          <p:nvSpPr>
            <p:cNvPr id="139" name="138 CuadroTexto"/>
            <p:cNvSpPr txBox="1"/>
            <p:nvPr/>
          </p:nvSpPr>
          <p:spPr>
            <a:xfrm>
              <a:off x="4355976" y="4869160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sp>
          <p:nvSpPr>
            <p:cNvPr id="140" name="139 CuadroTexto"/>
            <p:cNvSpPr txBox="1"/>
            <p:nvPr/>
          </p:nvSpPr>
          <p:spPr>
            <a:xfrm>
              <a:off x="1979712" y="4437112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sp>
          <p:nvSpPr>
            <p:cNvPr id="148" name="147 CuadroTexto"/>
            <p:cNvSpPr txBox="1"/>
            <p:nvPr/>
          </p:nvSpPr>
          <p:spPr>
            <a:xfrm>
              <a:off x="4932040" y="4005064"/>
              <a:ext cx="216024" cy="1938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s-ES" sz="1400" b="1" smtClean="0">
                  <a:solidFill>
                    <a:schemeClr val="bg1"/>
                  </a:solidFill>
                </a:rPr>
                <a:t>1</a:t>
              </a:r>
              <a:r>
                <a:rPr lang="es-ES" sz="1400" smtClean="0"/>
                <a:t> </a:t>
              </a:r>
              <a:endParaRPr lang="es-ES" sz="1400"/>
            </a:p>
          </p:txBody>
        </p:sp>
        <p:sp>
          <p:nvSpPr>
            <p:cNvPr id="104" name="103 CuadroTexto"/>
            <p:cNvSpPr txBox="1"/>
            <p:nvPr/>
          </p:nvSpPr>
          <p:spPr>
            <a:xfrm>
              <a:off x="1547664" y="3789040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sp>
          <p:nvSpPr>
            <p:cNvPr id="112" name="111 Arco"/>
            <p:cNvSpPr/>
            <p:nvPr/>
          </p:nvSpPr>
          <p:spPr bwMode="auto">
            <a:xfrm>
              <a:off x="2771800" y="2996952"/>
              <a:ext cx="432048" cy="432048"/>
            </a:xfrm>
            <a:prstGeom prst="arc">
              <a:avLst>
                <a:gd name="adj1" fmla="val 7063137"/>
                <a:gd name="adj2" fmla="val 4211534"/>
              </a:avLst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37 Elipse"/>
            <p:cNvSpPr/>
            <p:nvPr/>
          </p:nvSpPr>
          <p:spPr bwMode="auto">
            <a:xfrm>
              <a:off x="2771800" y="335699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bg1"/>
                </a:buClr>
                <a:buSzPct val="70000"/>
                <a:buFont typeface="Wingdings" pitchFamily="2" charset="2"/>
                <a:buChar char="l"/>
                <a:tabLst/>
              </a:pPr>
              <a:r>
                <a:rPr lang="es-ES" sz="1600" b="1" smtClean="0"/>
                <a:t>2</a:t>
              </a:r>
              <a:endParaRPr kumimoji="0" lang="es-E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3" name="112 Conector recto de flecha"/>
            <p:cNvCxnSpPr>
              <a:stCxn id="39" idx="0"/>
            </p:cNvCxnSpPr>
            <p:nvPr/>
          </p:nvCxnSpPr>
          <p:spPr bwMode="auto">
            <a:xfrm rot="5400000" flipH="1" flipV="1">
              <a:off x="3743908" y="3032956"/>
              <a:ext cx="64807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15" name="114 CuadroTexto"/>
            <p:cNvSpPr txBox="1"/>
            <p:nvPr/>
          </p:nvSpPr>
          <p:spPr>
            <a:xfrm>
              <a:off x="3995936" y="3140968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0</a:t>
              </a:r>
              <a:endParaRPr lang="es-ES" sz="1200" b="1"/>
            </a:p>
          </p:txBody>
        </p:sp>
        <p:sp>
          <p:nvSpPr>
            <p:cNvPr id="119" name="118 CuadroTexto"/>
            <p:cNvSpPr txBox="1"/>
            <p:nvPr/>
          </p:nvSpPr>
          <p:spPr>
            <a:xfrm>
              <a:off x="4499992" y="3356992"/>
              <a:ext cx="216024" cy="1938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s-ES" sz="1400" b="1" smtClean="0">
                  <a:solidFill>
                    <a:schemeClr val="bg1"/>
                  </a:solidFill>
                </a:rPr>
                <a:t>0</a:t>
              </a:r>
              <a:r>
                <a:rPr lang="es-ES" sz="1400" smtClean="0"/>
                <a:t> </a:t>
              </a:r>
              <a:endParaRPr lang="es-ES" sz="1400"/>
            </a:p>
          </p:txBody>
        </p:sp>
        <p:cxnSp>
          <p:nvCxnSpPr>
            <p:cNvPr id="120" name="119 Conector recto de flecha"/>
            <p:cNvCxnSpPr>
              <a:stCxn id="42" idx="1"/>
              <a:endCxn id="38" idx="4"/>
            </p:cNvCxnSpPr>
            <p:nvPr/>
          </p:nvCxnSpPr>
          <p:spPr bwMode="auto">
            <a:xfrm rot="16200000" flipV="1">
              <a:off x="3383868" y="3392996"/>
              <a:ext cx="927368" cy="1719456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23" name="122 CuadroTexto"/>
            <p:cNvSpPr txBox="1"/>
            <p:nvPr/>
          </p:nvSpPr>
          <p:spPr>
            <a:xfrm>
              <a:off x="4139952" y="4653136"/>
              <a:ext cx="216024" cy="1938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s-ES" sz="1400" b="1" smtClean="0">
                  <a:solidFill>
                    <a:schemeClr val="bg1"/>
                  </a:solidFill>
                </a:rPr>
                <a:t>0</a:t>
              </a:r>
              <a:r>
                <a:rPr lang="es-ES" sz="1400" smtClean="0"/>
                <a:t> </a:t>
              </a:r>
              <a:endParaRPr lang="es-ES" sz="1400"/>
            </a:p>
          </p:txBody>
        </p:sp>
        <p:cxnSp>
          <p:nvCxnSpPr>
            <p:cNvPr id="124" name="123 Conector recto de flecha"/>
            <p:cNvCxnSpPr>
              <a:stCxn id="43" idx="2"/>
              <a:endCxn id="44" idx="6"/>
            </p:cNvCxnSpPr>
            <p:nvPr/>
          </p:nvCxnSpPr>
          <p:spPr bwMode="auto">
            <a:xfrm rot="10800000">
              <a:off x="2699792" y="4869160"/>
              <a:ext cx="72008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28" name="127 CuadroTexto"/>
            <p:cNvSpPr txBox="1"/>
            <p:nvPr/>
          </p:nvSpPr>
          <p:spPr>
            <a:xfrm>
              <a:off x="3131840" y="4869160"/>
              <a:ext cx="34977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smtClean="0"/>
                <a:t>1</a:t>
              </a:r>
              <a:endParaRPr lang="es-ES" sz="1200" b="1"/>
            </a:p>
          </p:txBody>
        </p:sp>
        <p:sp>
          <p:nvSpPr>
            <p:cNvPr id="129" name="128 CuadroTexto"/>
            <p:cNvSpPr txBox="1"/>
            <p:nvPr/>
          </p:nvSpPr>
          <p:spPr>
            <a:xfrm>
              <a:off x="1691680" y="4797152"/>
              <a:ext cx="216024" cy="1938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buNone/>
              </a:pPr>
              <a:r>
                <a:rPr lang="es-ES" sz="1400" b="1" smtClean="0">
                  <a:solidFill>
                    <a:schemeClr val="bg1"/>
                  </a:solidFill>
                </a:rPr>
                <a:t>0</a:t>
              </a:r>
              <a:r>
                <a:rPr lang="es-ES" sz="1400" smtClean="0"/>
                <a:t> </a:t>
              </a:r>
              <a:endParaRPr lang="es-E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31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 de Turing Universal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7283152" cy="4824536"/>
          </a:xfrm>
        </p:spPr>
        <p:txBody>
          <a:bodyPr/>
          <a:lstStyle/>
          <a:p>
            <a:r>
              <a:rPr lang="en-US" sz="2200" smtClean="0"/>
              <a:t>Cada máquina de Turing realiza un determinado cómputo (resuelve un determinado problema)</a:t>
            </a:r>
          </a:p>
          <a:p>
            <a:r>
              <a:rPr lang="en-US" sz="2200" smtClean="0"/>
              <a:t>Cada máquina de Turing esta completamente determinada por su tabla de transiciones.</a:t>
            </a:r>
          </a:p>
          <a:p>
            <a:r>
              <a:rPr lang="en-US" sz="2200" smtClean="0"/>
              <a:t>Es posible codificar en binario la tabla de transiciones de una máquina de Turing:</a:t>
            </a:r>
          </a:p>
          <a:p>
            <a:pPr lvl="1"/>
            <a:r>
              <a:rPr lang="en-US" sz="1800" smtClean="0"/>
              <a:t>Pasamos los estados a binario, elegimos la codificación para movimientos D </a:t>
            </a:r>
            <a:r>
              <a:rPr lang="en-US" sz="1800" smtClean="0">
                <a:sym typeface="Wingdings" pitchFamily="2" charset="2"/>
              </a:rPr>
              <a:t> 2, I  3, S  4</a:t>
            </a:r>
          </a:p>
          <a:p>
            <a:pPr lvl="1"/>
            <a:r>
              <a:rPr lang="en-US" sz="1800" smtClean="0">
                <a:sym typeface="Wingdings" pitchFamily="2" charset="2"/>
              </a:rPr>
              <a:t>Para ahorrar espacio quitamos la primera transición y convertimos las transiciones (0,0,x)  x, (0,1,x)  1x</a:t>
            </a:r>
          </a:p>
          <a:p>
            <a:pPr lvl="1"/>
            <a:r>
              <a:rPr lang="en-US" sz="1800" smtClean="0">
                <a:sym typeface="Wingdings" pitchFamily="2" charset="2"/>
              </a:rPr>
              <a:t>Pasamos la secuencia a binario expandido y eliminamos el 110 final.</a:t>
            </a:r>
          </a:p>
          <a:p>
            <a:r>
              <a:rPr lang="en-US" sz="2200" smtClean="0">
                <a:solidFill>
                  <a:srgbClr val="0033CC"/>
                </a:solidFill>
                <a:sym typeface="Wingdings" pitchFamily="2" charset="2"/>
              </a:rPr>
              <a:t>¡Cada máquina de Turing está representada por un número entero positivo!</a:t>
            </a:r>
            <a:endParaRPr lang="en-US" sz="2200">
              <a:solidFill>
                <a:srgbClr val="0033CC"/>
              </a:solidFill>
            </a:endParaRPr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/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/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/>
          </a:p>
          <a:p>
            <a:pPr lvl="1" eaLnBrk="1" hangingPunct="1"/>
            <a:endParaRPr lang="en-US" sz="1800" smtClean="0"/>
          </a:p>
          <a:p>
            <a:pPr lvl="1" eaLnBrk="1" hangingPunct="1">
              <a:buNone/>
            </a:pPr>
            <a:endParaRPr lang="en-US" sz="1800" smtClean="0"/>
          </a:p>
          <a:p>
            <a:pPr lvl="1" eaLnBrk="1" hangingPunct="1"/>
            <a:endParaRPr lang="en-US" sz="1800"/>
          </a:p>
          <a:p>
            <a:pPr lvl="1" eaLnBrk="1" hangingPunct="1"/>
            <a:endParaRPr lang="en-US" sz="1800" smtClean="0"/>
          </a:p>
          <a:p>
            <a:pPr lvl="1"/>
            <a:endParaRPr lang="en-US" sz="1800" smtClean="0"/>
          </a:p>
          <a:p>
            <a:pPr lvl="1"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32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 de Turing Universal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7283152" cy="4824536"/>
          </a:xfrm>
        </p:spPr>
        <p:txBody>
          <a:bodyPr/>
          <a:lstStyle/>
          <a:p>
            <a:r>
              <a:rPr lang="en-US" sz="2200" smtClean="0"/>
              <a:t>Ejemplo: Máquina INC unaria:</a:t>
            </a:r>
          </a:p>
          <a:p>
            <a:pPr lvl="1"/>
            <a:r>
              <a:rPr lang="en-US" sz="1800" smtClean="0"/>
              <a:t>Tabla de transiciones, en secuencia:</a:t>
            </a:r>
          </a:p>
          <a:p>
            <a:pPr lvl="1" algn="ctr">
              <a:spcBef>
                <a:spcPts val="1800"/>
              </a:spcBef>
              <a:buNone/>
            </a:pPr>
            <a:r>
              <a:rPr lang="en-US" sz="24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00D</a:t>
            </a: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sz="2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sz="2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sz="2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</a:p>
          <a:p>
            <a:pPr lvl="1">
              <a:spcBef>
                <a:spcPts val="1200"/>
              </a:spcBef>
            </a:pPr>
            <a:r>
              <a:rPr lang="en-US" sz="1800" smtClean="0"/>
              <a:t>Quitando primera transición y convirtiendo </a:t>
            </a:r>
            <a:r>
              <a:rPr lang="en-US" sz="1800" b="1" smtClean="0"/>
              <a:t>01S</a:t>
            </a:r>
            <a:r>
              <a:rPr lang="en-US" sz="1800" smtClean="0"/>
              <a:t> en </a:t>
            </a:r>
            <a:r>
              <a:rPr lang="en-US" sz="1800" b="1" smtClean="0"/>
              <a:t>1S:</a:t>
            </a:r>
          </a:p>
          <a:p>
            <a:pPr lvl="1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sz="2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sz="2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pPr lvl="1"/>
            <a:r>
              <a:rPr lang="en-US" sz="1800" smtClean="0">
                <a:sym typeface="Wingdings" pitchFamily="2" charset="2"/>
              </a:rPr>
              <a:t>Conviertiendo a binario expandido:</a:t>
            </a:r>
          </a:p>
          <a:p>
            <a:pPr lvl="1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01010</a:t>
            </a:r>
            <a:r>
              <a:rPr lang="en-US" sz="2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11</a:t>
            </a:r>
            <a:r>
              <a:rPr lang="en-US" sz="2400" b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010</a:t>
            </a:r>
            <a:r>
              <a:rPr lang="en-US" sz="2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1111</a:t>
            </a:r>
            <a:r>
              <a:rPr lang="en-US" sz="2400" b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01010</a:t>
            </a:r>
            <a:r>
              <a:rPr lang="en-US" sz="24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110</a:t>
            </a:r>
          </a:p>
          <a:p>
            <a:pPr lvl="1"/>
            <a:r>
              <a:rPr lang="en-US" sz="1800" smtClean="0">
                <a:sym typeface="Wingdings" pitchFamily="2" charset="2"/>
              </a:rPr>
              <a:t>Quitando los tres dígitos finales y traduciendo a decimal:</a:t>
            </a:r>
          </a:p>
          <a:p>
            <a:r>
              <a:rPr lang="en-US" sz="2200" smtClean="0">
                <a:solidFill>
                  <a:srgbClr val="0033CC"/>
                </a:solidFill>
                <a:sym typeface="Wingdings" pitchFamily="2" charset="2"/>
              </a:rPr>
              <a:t>La máquina de Turing INC unaria es la 177.642-ava máquina de Turing</a:t>
            </a:r>
            <a:endParaRPr lang="en-US" sz="2200">
              <a:solidFill>
                <a:srgbClr val="0033CC"/>
              </a:solidFill>
            </a:endParaRPr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/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/>
          </a:p>
          <a:p>
            <a:pPr lvl="1" eaLnBrk="1" hangingPunct="1"/>
            <a:endParaRPr lang="en-US" sz="1800" smtClean="0"/>
          </a:p>
          <a:p>
            <a:pPr lvl="1" eaLnBrk="1" hangingPunct="1"/>
            <a:endParaRPr lang="en-US" sz="1800"/>
          </a:p>
          <a:p>
            <a:pPr lvl="1" eaLnBrk="1" hangingPunct="1"/>
            <a:endParaRPr lang="en-US" sz="1800" smtClean="0"/>
          </a:p>
          <a:p>
            <a:pPr lvl="1" eaLnBrk="1" hangingPunct="1">
              <a:buNone/>
            </a:pPr>
            <a:endParaRPr lang="en-US" sz="1800" smtClean="0"/>
          </a:p>
          <a:p>
            <a:pPr lvl="1" eaLnBrk="1" hangingPunct="1"/>
            <a:endParaRPr lang="en-US" sz="1800"/>
          </a:p>
          <a:p>
            <a:pPr lvl="1" eaLnBrk="1" hangingPunct="1"/>
            <a:endParaRPr lang="en-US" sz="1800" smtClean="0"/>
          </a:p>
          <a:p>
            <a:pPr lvl="1"/>
            <a:endParaRPr lang="en-US" sz="1800" smtClean="0"/>
          </a:p>
          <a:p>
            <a:pPr lvl="1"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33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 de Turing Universal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7283152" cy="4824536"/>
          </a:xfrm>
        </p:spPr>
        <p:txBody>
          <a:bodyPr/>
          <a:lstStyle/>
          <a:p>
            <a:r>
              <a:rPr lang="en-US" sz="2200" smtClean="0"/>
              <a:t>Máquina de Turing Universal: Recibe como parámetro el número de </a:t>
            </a:r>
            <a:r>
              <a:rPr lang="en-US" sz="2200" b="1" smtClean="0">
                <a:solidFill>
                  <a:srgbClr val="0070C0"/>
                </a:solidFill>
              </a:rPr>
              <a:t>otra máquina </a:t>
            </a:r>
            <a:r>
              <a:rPr lang="en-US" sz="2200" smtClean="0"/>
              <a:t>de Turing y una lista de parámetros.</a:t>
            </a:r>
          </a:p>
          <a:p>
            <a:r>
              <a:rPr lang="en-US" sz="2200" smtClean="0"/>
              <a:t>Devuelve como resultado el cálculo que hubiera realizado la otra máquina si se hubiera ejecutado con esos parámetros.</a:t>
            </a:r>
          </a:p>
          <a:p>
            <a:pPr lvl="1"/>
            <a:r>
              <a:rPr lang="en-US" sz="1800" smtClean="0"/>
              <a:t>Sea </a:t>
            </a:r>
            <a:r>
              <a:rPr lang="en-US" sz="1800" b="1" smtClean="0"/>
              <a:t>TU</a:t>
            </a:r>
            <a:r>
              <a:rPr lang="en-US" sz="1800" smtClean="0"/>
              <a:t> la máquina universal, y </a:t>
            </a:r>
            <a:r>
              <a:rPr lang="en-US" sz="1800" b="1" smtClean="0"/>
              <a:t>Tn</a:t>
            </a:r>
            <a:r>
              <a:rPr lang="en-US" sz="1800" smtClean="0"/>
              <a:t> la máquina con número </a:t>
            </a:r>
            <a:r>
              <a:rPr lang="en-US" sz="1800" b="1" smtClean="0"/>
              <a:t>n:</a:t>
            </a:r>
          </a:p>
          <a:p>
            <a:r>
              <a:rPr lang="en-US" sz="2200" b="1" smtClean="0"/>
              <a:t>TU(n,p</a:t>
            </a:r>
            <a:r>
              <a:rPr lang="en-US" sz="2200" b="1" baseline="-25000" smtClean="0"/>
              <a:t>1</a:t>
            </a:r>
            <a:r>
              <a:rPr lang="en-US" sz="2200" b="1" smtClean="0"/>
              <a:t>..p</a:t>
            </a:r>
            <a:r>
              <a:rPr lang="en-US" sz="2200" b="1" baseline="-25000" smtClean="0"/>
              <a:t>m</a:t>
            </a:r>
            <a:r>
              <a:rPr lang="en-US" sz="2200" b="1" smtClean="0"/>
              <a:t>) = Tn(p</a:t>
            </a:r>
            <a:r>
              <a:rPr lang="en-US" sz="2200" b="1" baseline="-25000" smtClean="0"/>
              <a:t>1</a:t>
            </a:r>
            <a:r>
              <a:rPr lang="en-US" sz="2200" b="1" smtClean="0"/>
              <a:t>..p</a:t>
            </a:r>
            <a:r>
              <a:rPr lang="en-US" sz="2200" b="1" baseline="-25000" smtClean="0"/>
              <a:t>m</a:t>
            </a:r>
            <a:r>
              <a:rPr lang="en-US" sz="2200" b="1" smtClean="0"/>
              <a:t>) </a:t>
            </a:r>
          </a:p>
          <a:p>
            <a:r>
              <a:rPr lang="en-US" sz="2200" smtClean="0"/>
              <a:t>La máquina universal es capaz de </a:t>
            </a:r>
            <a:r>
              <a:rPr lang="en-US" sz="2200" b="1" smtClean="0">
                <a:solidFill>
                  <a:srgbClr val="C00000"/>
                </a:solidFill>
              </a:rPr>
              <a:t>simular</a:t>
            </a:r>
            <a:r>
              <a:rPr lang="en-US" sz="2200" smtClean="0"/>
              <a:t> cualquier otra máquina de Turing.</a:t>
            </a:r>
          </a:p>
          <a:p>
            <a:r>
              <a:rPr lang="en-US" sz="2200" smtClean="0"/>
              <a:t>La máquina universal tiene su propio número: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34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 de Turing Universal</a:t>
            </a:r>
            <a:endParaRPr lang="en-US" sz="360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pPr marL="0" indent="0">
              <a:buNone/>
            </a:pPr>
            <a:endParaRPr lang="es-ES" sz="1400" b="1" smtClean="0"/>
          </a:p>
          <a:p>
            <a:pPr marL="0" indent="0">
              <a:buNone/>
            </a:pPr>
            <a:r>
              <a:rPr lang="es-ES" sz="1400" b="1" smtClean="0"/>
              <a:t>7244855335339317577198395039615711237952360672556559631108144796606505059404241090310483613632359365644443458382226883278767626556144692814117715017842551707554085657689753346356942478488597046934725739988582283827795294683460521061169835945938791885546326440925525505820555989451890716537414896033096753020431553625034984529832320651583047664142130708819329717234151056980262734686429921838172157333482823073453713421475059740345184372359593090640024321077342178851492760797597634415123079586396354492269159479654614711345700145048167337562172573464522731054482980784965126988788964569760906634204477989021914437932830019493570963921703904833270882596201301773727202718625919914428275437422351355675134084222299889374410534305471044368695876405178128019437530813870639942772823156425289237514565443899052780793241144826142357286193118332610656122755531810207511085337633806031082361675045635852164214869542347187426437544428790062485827091240422076538754264454133451748566291574299909502623009733738137724162172747723610206786854002893566085696822620141982486216989026091309402985706001743006700868967590344734174127874255812015493663938996905817738591654055356704092821332221631410978710814599786695997045096818419062994436560151454904880922084480034822492077304030431884298993931352668823496621019471619107014619685231928474820344958977095535611070275817487333272966789987984732840981907648512726310017401667873634776058572450369644348979920344899974556624029374876688397514044516657077500605138839916688140725455446652220507242623923792115253181625125363050931728631422004064571305275802307665183351995689139748137504926429605010013651980186945639498</a:t>
            </a:r>
            <a:endParaRPr lang="es-E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35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Computabilidad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7704856" cy="4824536"/>
          </a:xfrm>
        </p:spPr>
        <p:txBody>
          <a:bodyPr/>
          <a:lstStyle/>
          <a:p>
            <a:r>
              <a:rPr lang="en-US" sz="2200" b="1" smtClean="0">
                <a:solidFill>
                  <a:srgbClr val="006600"/>
                </a:solidFill>
              </a:rPr>
              <a:t>Algoritmo</a:t>
            </a:r>
            <a:r>
              <a:rPr lang="en-US" sz="2200" smtClean="0"/>
              <a:t>: </a:t>
            </a:r>
            <a:r>
              <a:rPr lang="es-ES" sz="2200" smtClean="0"/>
              <a:t>Procedimiento </a:t>
            </a:r>
            <a:r>
              <a:rPr lang="es-ES" sz="2200" smtClean="0">
                <a:solidFill>
                  <a:srgbClr val="C00000"/>
                </a:solidFill>
              </a:rPr>
              <a:t>sistemático</a:t>
            </a:r>
            <a:r>
              <a:rPr lang="es-ES" sz="2200" smtClean="0"/>
              <a:t> que permite resolver un problema en un número </a:t>
            </a:r>
            <a:r>
              <a:rPr lang="es-ES" sz="2200" smtClean="0">
                <a:solidFill>
                  <a:srgbClr val="0070C0"/>
                </a:solidFill>
              </a:rPr>
              <a:t>finito</a:t>
            </a:r>
            <a:r>
              <a:rPr lang="es-ES" sz="2200" smtClean="0"/>
              <a:t> de pasos, cada uno de ellos especificado de manera </a:t>
            </a:r>
            <a:r>
              <a:rPr lang="es-ES" sz="2200" smtClean="0">
                <a:solidFill>
                  <a:srgbClr val="0070C0"/>
                </a:solidFill>
              </a:rPr>
              <a:t>efectiva</a:t>
            </a:r>
            <a:r>
              <a:rPr lang="es-ES" sz="2200" smtClean="0"/>
              <a:t> y sin </a:t>
            </a:r>
            <a:r>
              <a:rPr lang="es-ES" sz="2200" smtClean="0">
                <a:solidFill>
                  <a:srgbClr val="0070C0"/>
                </a:solidFill>
              </a:rPr>
              <a:t>ambigüedad.</a:t>
            </a:r>
          </a:p>
          <a:p>
            <a:r>
              <a:rPr lang="es-ES" sz="2200" b="1" smtClean="0">
                <a:solidFill>
                  <a:srgbClr val="006600"/>
                </a:solidFill>
              </a:rPr>
              <a:t>Función computable</a:t>
            </a:r>
            <a:r>
              <a:rPr lang="es-ES" sz="2200" smtClean="0">
                <a:solidFill>
                  <a:srgbClr val="006600"/>
                </a:solidFill>
              </a:rPr>
              <a:t>: </a:t>
            </a:r>
            <a:r>
              <a:rPr lang="es-ES" sz="2200" smtClean="0"/>
              <a:t>Aquella que puede ser calculada mediante un dispositivo </a:t>
            </a:r>
            <a:r>
              <a:rPr lang="es-ES" sz="2200" smtClean="0">
                <a:solidFill>
                  <a:srgbClr val="0070C0"/>
                </a:solidFill>
              </a:rPr>
              <a:t>mecánico</a:t>
            </a:r>
            <a:r>
              <a:rPr lang="es-ES" sz="2200" smtClean="0"/>
              <a:t> dado un tiempo y espacio de almacenamiento </a:t>
            </a:r>
            <a:r>
              <a:rPr lang="es-ES" sz="2200" smtClean="0">
                <a:solidFill>
                  <a:srgbClr val="0070C0"/>
                </a:solidFill>
              </a:rPr>
              <a:t>ilimitado</a:t>
            </a:r>
            <a:r>
              <a:rPr lang="es-ES" sz="2200" smtClean="0"/>
              <a:t> (pero finito)</a:t>
            </a:r>
          </a:p>
          <a:p>
            <a:r>
              <a:rPr lang="es-ES" sz="2200" smtClean="0"/>
              <a:t>No importa la eficiencia, sino la posibilidad de ser calculada.</a:t>
            </a:r>
          </a:p>
          <a:p>
            <a:r>
              <a:rPr lang="es-ES" sz="2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¿Existen funciones no computables?</a:t>
            </a:r>
          </a:p>
          <a:p>
            <a:r>
              <a:rPr lang="es-ES" sz="2200" b="1" smtClean="0">
                <a:solidFill>
                  <a:srgbClr val="006600"/>
                </a:solidFill>
              </a:rPr>
              <a:t>Entscheidungsproblem</a:t>
            </a:r>
            <a:r>
              <a:rPr lang="es-ES" sz="2200" smtClean="0"/>
              <a:t>: Décima pregunta de Hilbert (Bolonia, 1928): ¿Existe un procedimiento mecánico (algorítmico) general para resolver toda cuestión matemática bien definida? </a:t>
            </a:r>
          </a:p>
          <a:p>
            <a:endParaRPr lang="en-US" sz="22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36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Computabilidad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7283152" cy="4824536"/>
          </a:xfrm>
        </p:spPr>
        <p:txBody>
          <a:bodyPr/>
          <a:lstStyle/>
          <a:p>
            <a:r>
              <a:rPr lang="en-US" sz="2200" b="1" smtClean="0">
                <a:solidFill>
                  <a:srgbClr val="006600"/>
                </a:solidFill>
              </a:rPr>
              <a:t>Algoritmo</a:t>
            </a:r>
            <a:r>
              <a:rPr lang="en-US" sz="2200" smtClean="0"/>
              <a:t>: </a:t>
            </a:r>
            <a:r>
              <a:rPr lang="es-ES" sz="2200" smtClean="0"/>
              <a:t>Procedimiento </a:t>
            </a:r>
            <a:r>
              <a:rPr lang="es-ES" sz="2200" smtClean="0">
                <a:solidFill>
                  <a:srgbClr val="C00000"/>
                </a:solidFill>
              </a:rPr>
              <a:t>sistemático</a:t>
            </a:r>
            <a:r>
              <a:rPr lang="es-ES" sz="2200" smtClean="0"/>
              <a:t> que permite resolver un problema en un número </a:t>
            </a:r>
            <a:r>
              <a:rPr lang="es-ES" sz="2200" smtClean="0">
                <a:solidFill>
                  <a:srgbClr val="0070C0"/>
                </a:solidFill>
              </a:rPr>
              <a:t>finito</a:t>
            </a:r>
            <a:r>
              <a:rPr lang="es-ES" sz="2200" smtClean="0"/>
              <a:t> de pasos, cada uno de ellos especificado de manera </a:t>
            </a:r>
            <a:r>
              <a:rPr lang="es-ES" sz="2200" smtClean="0">
                <a:solidFill>
                  <a:srgbClr val="0070C0"/>
                </a:solidFill>
              </a:rPr>
              <a:t>efectiva</a:t>
            </a:r>
            <a:r>
              <a:rPr lang="es-ES" sz="2200" smtClean="0"/>
              <a:t> y sin </a:t>
            </a:r>
            <a:r>
              <a:rPr lang="es-ES" sz="2200" smtClean="0">
                <a:solidFill>
                  <a:srgbClr val="0070C0"/>
                </a:solidFill>
              </a:rPr>
              <a:t>ambigüedad.</a:t>
            </a:r>
          </a:p>
          <a:p>
            <a:r>
              <a:rPr lang="es-ES" sz="2200" b="1" smtClean="0">
                <a:solidFill>
                  <a:srgbClr val="006600"/>
                </a:solidFill>
              </a:rPr>
              <a:t>Función computable</a:t>
            </a:r>
            <a:r>
              <a:rPr lang="es-ES" sz="2200" smtClean="0">
                <a:solidFill>
                  <a:srgbClr val="006600"/>
                </a:solidFill>
              </a:rPr>
              <a:t>: </a:t>
            </a:r>
            <a:r>
              <a:rPr lang="es-ES" sz="2200" smtClean="0"/>
              <a:t>Aquella que puede ser calculada mediante un dispositivo </a:t>
            </a:r>
            <a:r>
              <a:rPr lang="es-ES" sz="2200" smtClean="0">
                <a:solidFill>
                  <a:srgbClr val="0070C0"/>
                </a:solidFill>
              </a:rPr>
              <a:t>mecánico</a:t>
            </a:r>
            <a:r>
              <a:rPr lang="es-ES" sz="2200" smtClean="0"/>
              <a:t> dado un tiempo y espacio de almacenamiento </a:t>
            </a:r>
            <a:r>
              <a:rPr lang="es-ES" sz="2200" smtClean="0">
                <a:solidFill>
                  <a:srgbClr val="0070C0"/>
                </a:solidFill>
              </a:rPr>
              <a:t>ilimitado</a:t>
            </a:r>
            <a:r>
              <a:rPr lang="es-ES" sz="2200" smtClean="0"/>
              <a:t>.</a:t>
            </a:r>
          </a:p>
          <a:p>
            <a:r>
              <a:rPr lang="es-ES" sz="2200" smtClean="0"/>
              <a:t>No importa la eficiencia, sino la posibilidad de ser calculada.</a:t>
            </a:r>
          </a:p>
          <a:p>
            <a:r>
              <a:rPr lang="es-ES" sz="2200" b="1" smtClean="0">
                <a:solidFill>
                  <a:srgbClr val="006600"/>
                </a:solidFill>
              </a:rPr>
              <a:t>Entscheidungsproblem</a:t>
            </a:r>
            <a:r>
              <a:rPr lang="es-ES" sz="2200" smtClean="0"/>
              <a:t>: Décima pregunta de Hilbert (Bolonia, 1928): ¿Existe un procedimiento mecánico (algorítmico) general para resolver toda cuestión matemática bien definida? </a:t>
            </a:r>
          </a:p>
          <a:p>
            <a:endParaRPr lang="en-US" sz="2200" b="1" smtClean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 rot="20379852">
            <a:off x="1091940" y="1914114"/>
            <a:ext cx="6434925" cy="295465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6000" smtClean="0">
                <a:solidFill>
                  <a:srgbClr val="C00000"/>
                </a:solidFill>
                <a:latin typeface="Arial Black" pitchFamily="34" charset="0"/>
              </a:rPr>
              <a:t>NO</a:t>
            </a:r>
          </a:p>
          <a:p>
            <a:r>
              <a:rPr lang="es-ES" sz="6000" smtClean="0">
                <a:solidFill>
                  <a:srgbClr val="C00000"/>
                </a:solidFill>
                <a:latin typeface="Arial Black" pitchFamily="34" charset="0"/>
              </a:rPr>
              <a:t>(Gödel, 1931)</a:t>
            </a:r>
          </a:p>
          <a:p>
            <a:r>
              <a:rPr lang="es-ES" sz="6000" smtClean="0">
                <a:solidFill>
                  <a:srgbClr val="C00000"/>
                </a:solidFill>
                <a:latin typeface="Arial Black" pitchFamily="34" charset="0"/>
              </a:rPr>
              <a:t>(Turing, 1937)</a:t>
            </a:r>
            <a:endParaRPr lang="es-ES" sz="600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37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Tesis Church-Turing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283152" cy="4824536"/>
          </a:xfrm>
        </p:spPr>
        <p:txBody>
          <a:bodyPr/>
          <a:lstStyle/>
          <a:p>
            <a:r>
              <a:rPr lang="es-ES" sz="2200" smtClean="0">
                <a:solidFill>
                  <a:srgbClr val="0033CC"/>
                </a:solidFill>
              </a:rPr>
              <a:t>Existen problemas bien definidos para los cuales no es posible encontrar un procedimiento mecánico que devuelva una solución en un tiempo finito.</a:t>
            </a:r>
          </a:p>
          <a:p>
            <a:pPr lvl="1"/>
            <a:r>
              <a:rPr lang="es-ES" sz="1800" b="1" smtClean="0">
                <a:solidFill>
                  <a:srgbClr val="C00000"/>
                </a:solidFill>
              </a:rPr>
              <a:t>El problema de la detención</a:t>
            </a:r>
          </a:p>
          <a:p>
            <a:pPr lvl="1"/>
            <a:r>
              <a:rPr lang="es-ES" sz="1800" b="1" smtClean="0"/>
              <a:t>El problema del castor afanoso</a:t>
            </a:r>
          </a:p>
          <a:p>
            <a:pPr>
              <a:spcBef>
                <a:spcPts val="1200"/>
              </a:spcBef>
            </a:pPr>
            <a:r>
              <a:rPr lang="es-ES" sz="2200" b="1" smtClean="0">
                <a:solidFill>
                  <a:srgbClr val="006600"/>
                </a:solidFill>
              </a:rPr>
              <a:t>Tesis Church-Turing</a:t>
            </a:r>
            <a:r>
              <a:rPr lang="es-ES" sz="2200" smtClean="0">
                <a:solidFill>
                  <a:srgbClr val="006600"/>
                </a:solidFill>
              </a:rPr>
              <a:t>: </a:t>
            </a:r>
            <a:r>
              <a:rPr lang="es-ES" sz="2200" smtClean="0"/>
              <a:t>Toda función computable es calculable mediante una máquina de Turing.</a:t>
            </a:r>
          </a:p>
          <a:p>
            <a:pPr lvl="1"/>
            <a:r>
              <a:rPr lang="es-ES" sz="1800" smtClean="0"/>
              <a:t>Indemostrable, pero considerada cierta por la mayoría.</a:t>
            </a:r>
          </a:p>
          <a:p>
            <a:pPr>
              <a:spcBef>
                <a:spcPts val="1200"/>
              </a:spcBef>
            </a:pPr>
            <a:r>
              <a:rPr lang="es-ES" sz="2200" smtClean="0"/>
              <a:t>Equivalencia entre distintos sistemas formales:</a:t>
            </a:r>
          </a:p>
          <a:p>
            <a:pPr lvl="1"/>
            <a:r>
              <a:rPr lang="es-ES" sz="1800" smtClean="0"/>
              <a:t>Máquina de Turing </a:t>
            </a:r>
            <a:r>
              <a:rPr lang="es-ES" sz="2400" smtClean="0">
                <a:sym typeface="Wingdings" pitchFamily="2" charset="2"/>
              </a:rPr>
              <a:t>↔</a:t>
            </a:r>
            <a:r>
              <a:rPr lang="es-ES" sz="1800" smtClean="0">
                <a:sym typeface="Wingdings" pitchFamily="2" charset="2"/>
              </a:rPr>
              <a:t> Cálculo lambda</a:t>
            </a:r>
          </a:p>
          <a:p>
            <a:pPr lvl="1"/>
            <a:r>
              <a:rPr lang="es-ES" sz="1800" smtClean="0"/>
              <a:t>Calculo lambda </a:t>
            </a:r>
            <a:r>
              <a:rPr lang="es-ES" sz="2400" smtClean="0">
                <a:sym typeface="Wingdings" pitchFamily="2" charset="2"/>
              </a:rPr>
              <a:t>↔</a:t>
            </a:r>
            <a:r>
              <a:rPr lang="es-ES" sz="1800" smtClean="0">
                <a:sym typeface="Wingdings" pitchFamily="2" charset="2"/>
              </a:rPr>
              <a:t> Funciones recursivas</a:t>
            </a:r>
          </a:p>
          <a:p>
            <a:pPr lvl="1"/>
            <a:r>
              <a:rPr lang="es-ES" sz="1800" smtClean="0">
                <a:sym typeface="Wingdings" pitchFamily="2" charset="2"/>
              </a:rPr>
              <a:t>etc.</a:t>
            </a:r>
            <a:endParaRPr lang="es-ES" sz="1800" smtClean="0"/>
          </a:p>
          <a:p>
            <a:pPr lvl="1"/>
            <a:endParaRPr lang="es-ES" sz="1800" smtClean="0"/>
          </a:p>
          <a:p>
            <a:endParaRPr lang="en-US" sz="22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38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¿Super-Turing?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283152" cy="4824536"/>
          </a:xfrm>
        </p:spPr>
        <p:txBody>
          <a:bodyPr/>
          <a:lstStyle/>
          <a:p>
            <a:r>
              <a:rPr lang="es-ES" sz="2200" smtClean="0">
                <a:solidFill>
                  <a:srgbClr val="0033CC"/>
                </a:solidFill>
              </a:rPr>
              <a:t>Posibilidades de superar al modelo de Turing:</a:t>
            </a:r>
          </a:p>
          <a:p>
            <a:pPr lvl="1"/>
            <a:r>
              <a:rPr lang="es-ES" sz="1800" b="1" smtClean="0"/>
              <a:t>Múltiples cintas</a:t>
            </a:r>
          </a:p>
          <a:p>
            <a:pPr lvl="1"/>
            <a:r>
              <a:rPr lang="es-ES" sz="1800" b="1" smtClean="0"/>
              <a:t>Cintas en 2D, 3D, nD</a:t>
            </a:r>
          </a:p>
          <a:p>
            <a:pPr lvl="1"/>
            <a:r>
              <a:rPr lang="es-ES" sz="1800" b="1" smtClean="0"/>
              <a:t>Controlador trabajando en paralelo con varias cintas</a:t>
            </a:r>
          </a:p>
          <a:p>
            <a:pPr lvl="1"/>
            <a:r>
              <a:rPr lang="es-ES" sz="1800" b="1" smtClean="0"/>
              <a:t>Acceso directo a posición en cinta (modelo RAM)</a:t>
            </a:r>
          </a:p>
          <a:p>
            <a:pPr lvl="1"/>
            <a:r>
              <a:rPr lang="es-ES" sz="1800" b="1" smtClean="0"/>
              <a:t>...</a:t>
            </a:r>
          </a:p>
          <a:p>
            <a:pPr>
              <a:spcBef>
                <a:spcPts val="1200"/>
              </a:spcBef>
            </a:pPr>
            <a:r>
              <a:rPr lang="es-ES" sz="2200" smtClean="0"/>
              <a:t>Todas tienen un poder </a:t>
            </a:r>
            <a:r>
              <a:rPr lang="es-ES" sz="2200" b="1" smtClean="0">
                <a:solidFill>
                  <a:srgbClr val="C00000"/>
                </a:solidFill>
              </a:rPr>
              <a:t>equivalente</a:t>
            </a:r>
            <a:r>
              <a:rPr lang="es-ES" sz="2200" smtClean="0"/>
              <a:t> al de una máquina normal (pueden ser simuladas). </a:t>
            </a:r>
          </a:p>
          <a:p>
            <a:pPr>
              <a:spcBef>
                <a:spcPts val="1200"/>
              </a:spcBef>
            </a:pPr>
            <a:r>
              <a:rPr lang="es-ES" sz="2200" smtClean="0"/>
              <a:t>Las alternativas mejoran la </a:t>
            </a:r>
            <a:r>
              <a:rPr lang="es-ES" sz="2200" b="1" smtClean="0">
                <a:solidFill>
                  <a:srgbClr val="006600"/>
                </a:solidFill>
              </a:rPr>
              <a:t>eficiencia</a:t>
            </a:r>
            <a:r>
              <a:rPr lang="es-ES" sz="2200" smtClean="0"/>
              <a:t>, pero no amplian el conjunto de lo que es computable.</a:t>
            </a:r>
          </a:p>
          <a:p>
            <a:pPr lvl="1"/>
            <a:endParaRPr lang="es-ES" sz="1800" smtClean="0"/>
          </a:p>
          <a:p>
            <a:endParaRPr lang="en-US" sz="22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39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Máquinas de Registros (RAM)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560840" cy="4392488"/>
          </a:xfrm>
        </p:spPr>
        <p:txBody>
          <a:bodyPr/>
          <a:lstStyle/>
          <a:p>
            <a:r>
              <a:rPr lang="es-ES" sz="2200" smtClean="0"/>
              <a:t>Derivadas del modelo de Turing, pero en vez de cinta secuencial con una memoria de </a:t>
            </a:r>
            <a:r>
              <a:rPr lang="es-ES" sz="2200" smtClean="0">
                <a:solidFill>
                  <a:srgbClr val="C00000"/>
                </a:solidFill>
              </a:rPr>
              <a:t>acceso directo</a:t>
            </a:r>
            <a:r>
              <a:rPr lang="es-ES" sz="2200" smtClean="0"/>
              <a:t>.</a:t>
            </a:r>
          </a:p>
          <a:p>
            <a:r>
              <a:rPr lang="es-ES" sz="2200" smtClean="0"/>
              <a:t>El controlador dispone de un número finito de registros internos, que definen su estado.</a:t>
            </a:r>
          </a:p>
          <a:p>
            <a:r>
              <a:rPr lang="es-ES" sz="2200" smtClean="0"/>
              <a:t>Un programa consiste en una serie de instrucciones, leidas de memoria, entre las cuales existen los tipos:</a:t>
            </a:r>
          </a:p>
          <a:p>
            <a:pPr lvl="1"/>
            <a:r>
              <a:rPr lang="es-ES" sz="1800" smtClean="0"/>
              <a:t>Copia de datos entre dirección de memoria y registros.</a:t>
            </a:r>
          </a:p>
          <a:p>
            <a:pPr lvl="1"/>
            <a:r>
              <a:rPr lang="es-ES" sz="1800" smtClean="0"/>
              <a:t>Operaciones aritméticas en registros</a:t>
            </a:r>
          </a:p>
          <a:p>
            <a:pPr lvl="1"/>
            <a:r>
              <a:rPr lang="es-ES" sz="1800" smtClean="0"/>
              <a:t>Salto condicional según valor de registro</a:t>
            </a:r>
          </a:p>
          <a:p>
            <a:pPr lvl="1"/>
            <a:r>
              <a:rPr lang="es-ES" sz="1800" smtClean="0"/>
              <a:t>Indirección (contenido de registros son direcciones de memoria)</a:t>
            </a:r>
          </a:p>
          <a:p>
            <a:r>
              <a:rPr lang="es-ES" sz="2200" smtClean="0"/>
              <a:t>Es el modelo en que se basan la gran mayoria de computadoras.</a:t>
            </a:r>
          </a:p>
          <a:p>
            <a:endParaRPr lang="es-ES" sz="2200" smtClean="0"/>
          </a:p>
          <a:p>
            <a:endParaRPr lang="en-US" sz="22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4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El zoo de los paradigmas</a:t>
            </a:r>
            <a:endParaRPr lang="en-US" sz="3600"/>
          </a:p>
        </p:txBody>
      </p:sp>
      <p:grpSp>
        <p:nvGrpSpPr>
          <p:cNvPr id="8" name="7 Grupo"/>
          <p:cNvGrpSpPr/>
          <p:nvPr/>
        </p:nvGrpSpPr>
        <p:grpSpPr>
          <a:xfrm>
            <a:off x="971600" y="1628800"/>
            <a:ext cx="3122387" cy="2140982"/>
            <a:chOff x="1196278" y="1970123"/>
            <a:chExt cx="3122387" cy="2140982"/>
          </a:xfrm>
        </p:grpSpPr>
        <p:sp>
          <p:nvSpPr>
            <p:cNvPr id="9" name="8 Forma en L"/>
            <p:cNvSpPr/>
            <p:nvPr/>
          </p:nvSpPr>
          <p:spPr bwMode="auto">
            <a:xfrm flipV="1">
              <a:off x="1196278" y="2339455"/>
              <a:ext cx="3122386" cy="1771647"/>
            </a:xfrm>
            <a:prstGeom prst="corner">
              <a:avLst>
                <a:gd name="adj1" fmla="val 32680"/>
                <a:gd name="adj2" fmla="val 21318"/>
              </a:avLst>
            </a:prstGeom>
            <a:solidFill>
              <a:srgbClr val="00B0F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sp>
          <p:nvSpPr>
            <p:cNvPr id="10" name="9 Forma en L"/>
            <p:cNvSpPr/>
            <p:nvPr/>
          </p:nvSpPr>
          <p:spPr bwMode="auto">
            <a:xfrm flipV="1">
              <a:off x="1564125" y="2848361"/>
              <a:ext cx="2754539" cy="1262743"/>
            </a:xfrm>
            <a:prstGeom prst="corner">
              <a:avLst>
                <a:gd name="adj1" fmla="val 33320"/>
                <a:gd name="adj2" fmla="val 30620"/>
              </a:avLst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sp>
          <p:nvSpPr>
            <p:cNvPr id="11" name="10 Rectángulo"/>
            <p:cNvSpPr/>
            <p:nvPr/>
          </p:nvSpPr>
          <p:spPr bwMode="auto">
            <a:xfrm>
              <a:off x="2263969" y="3630168"/>
              <a:ext cx="2054696" cy="480937"/>
            </a:xfrm>
            <a:prstGeom prst="rect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ngsana New" pitchFamily="18" charset="-34"/>
                </a:rPr>
                <a:t>Acciones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ngsana New" pitchFamily="18" charset="-34"/>
                </a:rPr>
                <a:t> elementales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908839" y="2896953"/>
              <a:ext cx="1527982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s-ES" sz="1400" b="1" smtClean="0"/>
                <a:t>Procedimientos</a:t>
              </a:r>
              <a:endParaRPr lang="es-ES" sz="1400" b="1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39974" y="2428832"/>
              <a:ext cx="918841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s-ES" sz="1400" b="1" smtClean="0"/>
                <a:t>Módulos</a:t>
              </a:r>
              <a:endParaRPr lang="es-ES" sz="1400" b="1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196278" y="1970123"/>
              <a:ext cx="3122387" cy="369332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800" b="1" smtClean="0"/>
                <a:t>Código</a:t>
              </a:r>
              <a:endParaRPr lang="es-ES" sz="1800" b="1"/>
            </a:p>
          </p:txBody>
        </p:sp>
        <p:sp>
          <p:nvSpPr>
            <p:cNvPr id="15" name="14 Forma en L"/>
            <p:cNvSpPr/>
            <p:nvPr/>
          </p:nvSpPr>
          <p:spPr bwMode="auto">
            <a:xfrm flipV="1">
              <a:off x="1919255" y="3263381"/>
              <a:ext cx="2399410" cy="847724"/>
            </a:xfrm>
            <a:prstGeom prst="corner">
              <a:avLst>
                <a:gd name="adj1" fmla="val 42309"/>
                <a:gd name="adj2" fmla="val 41856"/>
              </a:avLst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ngsana New" pitchFamily="18" charset="-34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32382" y="3338275"/>
              <a:ext cx="1505540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s-ES" sz="1400" b="1" smtClean="0"/>
                <a:t>Control de flujo</a:t>
              </a:r>
              <a:endParaRPr lang="es-ES" sz="1400" b="1"/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971600" y="5301208"/>
            <a:ext cx="3122387" cy="341632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b="1" smtClean="0"/>
              <a:t>Datos</a:t>
            </a:r>
            <a:endParaRPr lang="es-ES" sz="1800" b="1"/>
          </a:p>
        </p:txBody>
      </p:sp>
      <p:sp>
        <p:nvSpPr>
          <p:cNvPr id="18" name="17 Flecha arriba y abajo"/>
          <p:cNvSpPr/>
          <p:nvPr/>
        </p:nvSpPr>
        <p:spPr bwMode="auto">
          <a:xfrm>
            <a:off x="2051720" y="3861048"/>
            <a:ext cx="936104" cy="1224136"/>
          </a:xfrm>
          <a:prstGeom prst="upDownArrow">
            <a:avLst>
              <a:gd name="adj1" fmla="val 60545"/>
              <a:gd name="adj2" fmla="val 26329"/>
            </a:avLst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Relación</a:t>
            </a: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6444208" y="1484784"/>
            <a:ext cx="1725171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Imperativo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ngsana New" pitchFamily="18" charset="-34"/>
            </a:endParaRPr>
          </a:p>
        </p:txBody>
      </p:sp>
      <p:sp>
        <p:nvSpPr>
          <p:cNvPr id="20" name="19 Rectángulo redondeado"/>
          <p:cNvSpPr/>
          <p:nvPr/>
        </p:nvSpPr>
        <p:spPr bwMode="auto">
          <a:xfrm>
            <a:off x="7059036" y="3226490"/>
            <a:ext cx="1725171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Funcional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ngsana New" pitchFamily="18" charset="-34"/>
            </a:endParaRPr>
          </a:p>
        </p:txBody>
      </p:sp>
      <p:sp>
        <p:nvSpPr>
          <p:cNvPr id="21" name="20 Rectángulo redondeado"/>
          <p:cNvSpPr/>
          <p:nvPr/>
        </p:nvSpPr>
        <p:spPr bwMode="auto">
          <a:xfrm>
            <a:off x="7059036" y="4549533"/>
            <a:ext cx="1725171" cy="4332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Reactivo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ngsana New" pitchFamily="18" charset="-34"/>
            </a:endParaRPr>
          </a:p>
        </p:txBody>
      </p:sp>
      <p:sp>
        <p:nvSpPr>
          <p:cNvPr id="22" name="21 Rectángulo redondeado"/>
          <p:cNvSpPr/>
          <p:nvPr/>
        </p:nvSpPr>
        <p:spPr bwMode="auto">
          <a:xfrm>
            <a:off x="6444208" y="2607365"/>
            <a:ext cx="1725171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Declarativo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ngsana New" pitchFamily="18" charset="-34"/>
            </a:endParaRPr>
          </a:p>
        </p:txBody>
      </p:sp>
      <p:sp>
        <p:nvSpPr>
          <p:cNvPr id="23" name="22 Rectángulo redondeado"/>
          <p:cNvSpPr/>
          <p:nvPr/>
        </p:nvSpPr>
        <p:spPr bwMode="auto">
          <a:xfrm>
            <a:off x="7059036" y="3929047"/>
            <a:ext cx="1725171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Lógico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ngsana New" pitchFamily="18" charset="-34"/>
            </a:endParaRPr>
          </a:p>
        </p:txBody>
      </p:sp>
      <p:cxnSp>
        <p:nvCxnSpPr>
          <p:cNvPr id="24" name="23 Forma"/>
          <p:cNvCxnSpPr>
            <a:endCxn id="20" idx="1"/>
          </p:cNvCxnSpPr>
          <p:nvPr/>
        </p:nvCxnSpPr>
        <p:spPr bwMode="auto">
          <a:xfrm rot="16200000" flipH="1">
            <a:off x="6677415" y="3073468"/>
            <a:ext cx="390525" cy="37271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24 Forma"/>
          <p:cNvCxnSpPr>
            <a:endCxn id="23" idx="1"/>
          </p:cNvCxnSpPr>
          <p:nvPr/>
        </p:nvCxnSpPr>
        <p:spPr bwMode="auto">
          <a:xfrm rot="16200000" flipH="1">
            <a:off x="6521399" y="3620009"/>
            <a:ext cx="702557" cy="37271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25 Forma"/>
          <p:cNvCxnSpPr>
            <a:endCxn id="21" idx="1"/>
          </p:cNvCxnSpPr>
          <p:nvPr/>
        </p:nvCxnSpPr>
        <p:spPr bwMode="auto">
          <a:xfrm rot="16200000" flipH="1">
            <a:off x="6568420" y="4275543"/>
            <a:ext cx="608514" cy="37271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26 Flecha arriba y abajo"/>
          <p:cNvSpPr/>
          <p:nvPr/>
        </p:nvSpPr>
        <p:spPr bwMode="auto">
          <a:xfrm>
            <a:off x="7092280" y="1988840"/>
            <a:ext cx="288032" cy="576064"/>
          </a:xfrm>
          <a:prstGeom prst="up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 bwMode="auto">
          <a:xfrm>
            <a:off x="4427984" y="2060848"/>
            <a:ext cx="1725171" cy="4572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Procedimental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ngsana New" pitchFamily="18" charset="-34"/>
            </a:endParaRPr>
          </a:p>
        </p:txBody>
      </p:sp>
      <p:sp>
        <p:nvSpPr>
          <p:cNvPr id="29" name="28 Rectángulo redondeado"/>
          <p:cNvSpPr/>
          <p:nvPr/>
        </p:nvSpPr>
        <p:spPr bwMode="auto">
          <a:xfrm>
            <a:off x="4427984" y="1484784"/>
            <a:ext cx="1725171" cy="45720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Modular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ngsana New" pitchFamily="18" charset="-34"/>
            </a:endParaRPr>
          </a:p>
        </p:txBody>
      </p:sp>
      <p:sp>
        <p:nvSpPr>
          <p:cNvPr id="30" name="29 Rectángulo redondeado"/>
          <p:cNvSpPr/>
          <p:nvPr/>
        </p:nvSpPr>
        <p:spPr bwMode="auto">
          <a:xfrm>
            <a:off x="4427984" y="2636912"/>
            <a:ext cx="1725171" cy="4572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Estructurado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ngsana New" pitchFamily="18" charset="-34"/>
            </a:endParaRPr>
          </a:p>
        </p:txBody>
      </p:sp>
      <p:sp>
        <p:nvSpPr>
          <p:cNvPr id="31" name="30 Rectángulo redondeado"/>
          <p:cNvSpPr/>
          <p:nvPr/>
        </p:nvSpPr>
        <p:spPr bwMode="auto">
          <a:xfrm>
            <a:off x="4355976" y="4509120"/>
            <a:ext cx="1869187" cy="457200"/>
          </a:xfrm>
          <a:prstGeom prst="roundRect">
            <a:avLst/>
          </a:prstGeom>
          <a:solidFill>
            <a:srgbClr val="FF66FF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Orientado a Objetos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ngsana New" pitchFamily="18" charset="-34"/>
            </a:endParaRPr>
          </a:p>
        </p:txBody>
      </p:sp>
      <p:sp>
        <p:nvSpPr>
          <p:cNvPr id="32" name="31 Rectángulo redondeado"/>
          <p:cNvSpPr/>
          <p:nvPr/>
        </p:nvSpPr>
        <p:spPr bwMode="auto">
          <a:xfrm>
            <a:off x="4355976" y="3789040"/>
            <a:ext cx="1869187" cy="457200"/>
          </a:xfrm>
          <a:prstGeom prst="roundRect">
            <a:avLst/>
          </a:prstGeom>
          <a:gradFill>
            <a:gsLst>
              <a:gs pos="0">
                <a:srgbClr val="00B05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Orientado a Eventos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ngsana New" pitchFamily="18" charset="-34"/>
            </a:endParaRPr>
          </a:p>
        </p:txBody>
      </p:sp>
      <p:sp>
        <p:nvSpPr>
          <p:cNvPr id="33" name="32 Rectángulo redondeado"/>
          <p:cNvSpPr/>
          <p:nvPr/>
        </p:nvSpPr>
        <p:spPr bwMode="auto">
          <a:xfrm>
            <a:off x="4355976" y="5301208"/>
            <a:ext cx="1869187" cy="576064"/>
          </a:xfrm>
          <a:prstGeom prst="roundRect">
            <a:avLst/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Programación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Genérica</a:t>
            </a:r>
          </a:p>
        </p:txBody>
      </p:sp>
      <p:cxnSp>
        <p:nvCxnSpPr>
          <p:cNvPr id="35" name="34 Conector recto"/>
          <p:cNvCxnSpPr>
            <a:stCxn id="19" idx="1"/>
            <a:endCxn id="29" idx="3"/>
          </p:cNvCxnSpPr>
          <p:nvPr/>
        </p:nvCxnSpPr>
        <p:spPr bwMode="auto">
          <a:xfrm rot="10800000">
            <a:off x="6153156" y="1713384"/>
            <a:ext cx="291053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Conector recto"/>
          <p:cNvCxnSpPr>
            <a:stCxn id="19" idx="1"/>
            <a:endCxn id="28" idx="3"/>
          </p:cNvCxnSpPr>
          <p:nvPr/>
        </p:nvCxnSpPr>
        <p:spPr bwMode="auto">
          <a:xfrm rot="10800000" flipV="1">
            <a:off x="6153156" y="1713384"/>
            <a:ext cx="291053" cy="576064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38 Conector recto"/>
          <p:cNvCxnSpPr>
            <a:stCxn id="19" idx="1"/>
            <a:endCxn id="30" idx="3"/>
          </p:cNvCxnSpPr>
          <p:nvPr/>
        </p:nvCxnSpPr>
        <p:spPr bwMode="auto">
          <a:xfrm rot="10800000" flipV="1">
            <a:off x="6153156" y="1713384"/>
            <a:ext cx="291053" cy="1152128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41 Rectángulo redondeado"/>
          <p:cNvSpPr/>
          <p:nvPr/>
        </p:nvSpPr>
        <p:spPr bwMode="auto">
          <a:xfrm>
            <a:off x="6588224" y="5301208"/>
            <a:ext cx="1869187" cy="576064"/>
          </a:xfrm>
          <a:prstGeom prst="round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Programación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b="1" smtClean="0">
                <a:solidFill>
                  <a:schemeClr val="tx1"/>
                </a:solidFill>
              </a:rPr>
              <a:t>Concurrente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40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Arquitectura Von-Neumman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283152" cy="4392488"/>
          </a:xfrm>
        </p:spPr>
        <p:txBody>
          <a:bodyPr/>
          <a:lstStyle/>
          <a:p>
            <a:r>
              <a:rPr lang="es-ES" sz="2200" smtClean="0"/>
              <a:t>El programa y los datos se almacenan juntos en memoria.</a:t>
            </a:r>
          </a:p>
          <a:p>
            <a:r>
              <a:rPr lang="es-ES" sz="2200" smtClean="0"/>
              <a:t>Existe un registro que indica la posición de memoria donde se encuentra la instrucción actual.</a:t>
            </a:r>
          </a:p>
          <a:p>
            <a:r>
              <a:rPr lang="es-ES" sz="2200" b="1" smtClean="0"/>
              <a:t>Arquitectura Harvard</a:t>
            </a:r>
            <a:r>
              <a:rPr lang="es-ES" sz="2200" smtClean="0"/>
              <a:t>: código y datos se almacenan en memorias separadas.</a:t>
            </a:r>
            <a:endParaRPr lang="es-ES" sz="2200" b="1" smtClean="0"/>
          </a:p>
          <a:p>
            <a:endParaRPr lang="es-ES" sz="2200" smtClean="0"/>
          </a:p>
          <a:p>
            <a:endParaRPr lang="en-US" sz="2200" b="1" smtClean="0">
              <a:solidFill>
                <a:srgbClr val="0070C0"/>
              </a:solidFill>
            </a:endParaRPr>
          </a:p>
        </p:txBody>
      </p:sp>
      <p:pic>
        <p:nvPicPr>
          <p:cNvPr id="315394" name="Picture 2" descr="http://www.astrocosmo.cl/imagenbi/neuma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-1"/>
            <a:ext cx="1403648" cy="1852037"/>
          </a:xfrm>
          <a:prstGeom prst="rect">
            <a:avLst/>
          </a:prstGeom>
          <a:noFill/>
        </p:spPr>
      </p:pic>
      <p:pic>
        <p:nvPicPr>
          <p:cNvPr id="315396" name="Picture 4" descr="http://www.monografias.com/trabajos28/arquitectura-von-neumann/Image34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645024"/>
            <a:ext cx="5133975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41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RAM minimalista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283152" cy="2808312"/>
          </a:xfrm>
        </p:spPr>
        <p:txBody>
          <a:bodyPr/>
          <a:lstStyle/>
          <a:p>
            <a:r>
              <a:rPr lang="es-ES" sz="2200" smtClean="0"/>
              <a:t>Es posible tener una RAM con un sólo tipo de instrucción: </a:t>
            </a:r>
            <a:r>
              <a:rPr lang="es-ES" sz="2200" b="1" smtClean="0">
                <a:solidFill>
                  <a:srgbClr val="C00000"/>
                </a:solidFill>
              </a:rPr>
              <a:t>subleq a,b,c</a:t>
            </a:r>
            <a:endParaRPr lang="es-ES" sz="2200" smtClean="0">
              <a:solidFill>
                <a:srgbClr val="C00000"/>
              </a:solidFill>
            </a:endParaRPr>
          </a:p>
          <a:p>
            <a:pPr lvl="1"/>
            <a:r>
              <a:rPr lang="es-ES" sz="1800" smtClean="0"/>
              <a:t>Esta instrucción resta el contenido de las posiciones de memoria </a:t>
            </a:r>
            <a:r>
              <a:rPr lang="es-ES" sz="1800" b="1" smtClean="0"/>
              <a:t>a</a:t>
            </a:r>
            <a:r>
              <a:rPr lang="es-ES" sz="1800" smtClean="0"/>
              <a:t> y </a:t>
            </a:r>
            <a:r>
              <a:rPr lang="es-ES" sz="1800" b="1" smtClean="0"/>
              <a:t>b</a:t>
            </a:r>
            <a:r>
              <a:rPr lang="es-ES" sz="1800" smtClean="0"/>
              <a:t>, almacena el resultado en </a:t>
            </a:r>
            <a:r>
              <a:rPr lang="es-ES" sz="1800" b="1" smtClean="0"/>
              <a:t>b</a:t>
            </a:r>
            <a:r>
              <a:rPr lang="es-ES" sz="1800" smtClean="0"/>
              <a:t>, y si es negativo salta a la instrucción situada en </a:t>
            </a:r>
            <a:r>
              <a:rPr lang="es-ES" sz="1800" b="1" smtClean="0"/>
              <a:t>c</a:t>
            </a:r>
            <a:r>
              <a:rPr lang="es-ES" sz="1800" smtClean="0"/>
              <a:t>.</a:t>
            </a:r>
          </a:p>
          <a:p>
            <a:pPr lvl="1"/>
            <a:r>
              <a:rPr lang="es-ES" sz="1800" smtClean="0"/>
              <a:t>Se necesita que una posición de memoria (Z) almacene </a:t>
            </a:r>
            <a:r>
              <a:rPr lang="es-ES" sz="1800" b="1" smtClean="0"/>
              <a:t>0</a:t>
            </a:r>
          </a:p>
          <a:p>
            <a:r>
              <a:rPr lang="es-ES" sz="2200" smtClean="0"/>
              <a:t>Cualquier otra instrucción puede sintetizarse a partir de </a:t>
            </a:r>
            <a:r>
              <a:rPr lang="es-ES" sz="2200" b="1" smtClean="0"/>
              <a:t>subleq</a:t>
            </a:r>
            <a:r>
              <a:rPr lang="es-ES" sz="2200" smtClean="0"/>
              <a:t>:</a:t>
            </a:r>
          </a:p>
          <a:p>
            <a:endParaRPr lang="en-US" sz="2200" b="1" smtClean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4077072"/>
            <a:ext cx="3384376" cy="341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  <a:tabLst>
                <a:tab pos="1436688" algn="l"/>
              </a:tabLst>
            </a:pPr>
            <a:r>
              <a:rPr lang="es-ES" b="1" smtClean="0">
                <a:latin typeface="Courier New" pitchFamily="49" charset="0"/>
                <a:cs typeface="Courier New" pitchFamily="49" charset="0"/>
              </a:rPr>
              <a:t>SALTO</a:t>
            </a:r>
            <a:r>
              <a:rPr lang="es-ES" smtClean="0">
                <a:latin typeface="Courier New" pitchFamily="49" charset="0"/>
                <a:cs typeface="Courier New" pitchFamily="49" charset="0"/>
              </a:rPr>
              <a:t> c ≡ </a:t>
            </a:r>
            <a:r>
              <a:rPr lang="es-ES" b="1" smtClean="0">
                <a:latin typeface="Courier New" pitchFamily="49" charset="0"/>
                <a:cs typeface="Courier New" pitchFamily="49" charset="0"/>
              </a:rPr>
              <a:t>subleq</a:t>
            </a:r>
            <a:r>
              <a:rPr lang="es-ES" smtClean="0">
                <a:latin typeface="Courier New" pitchFamily="49" charset="0"/>
                <a:cs typeface="Courier New" pitchFamily="49" charset="0"/>
              </a:rPr>
              <a:t> Z,Z,c</a:t>
            </a:r>
            <a:endParaRPr lang="es-ES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4653136"/>
            <a:ext cx="3744416" cy="1255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  <a:tabLst>
                <a:tab pos="1436688" algn="l"/>
              </a:tabLst>
            </a:pPr>
            <a:r>
              <a:rPr lang="es-ES" b="1" smtClean="0">
                <a:latin typeface="Courier New" pitchFamily="49" charset="0"/>
                <a:cs typeface="Courier New" pitchFamily="49" charset="0"/>
              </a:rPr>
              <a:t>SUMA</a:t>
            </a:r>
            <a:r>
              <a:rPr lang="es-ES" smtClean="0">
                <a:latin typeface="Courier New" pitchFamily="49" charset="0"/>
                <a:cs typeface="Courier New" pitchFamily="49" charset="0"/>
              </a:rPr>
              <a:t> a,b ≡    </a:t>
            </a:r>
            <a:r>
              <a:rPr lang="es-ES" b="1" smtClean="0">
                <a:latin typeface="Courier New" pitchFamily="49" charset="0"/>
                <a:cs typeface="Courier New" pitchFamily="49" charset="0"/>
              </a:rPr>
              <a:t>subleq</a:t>
            </a:r>
            <a:r>
              <a:rPr lang="es-ES" smtClean="0">
                <a:latin typeface="Courier New" pitchFamily="49" charset="0"/>
                <a:cs typeface="Courier New" pitchFamily="49" charset="0"/>
              </a:rPr>
              <a:t> a,Z,c</a:t>
            </a:r>
          </a:p>
          <a:p>
            <a:pPr>
              <a:buNone/>
              <a:tabLst>
                <a:tab pos="1436688" algn="l"/>
              </a:tabLst>
            </a:pPr>
            <a:r>
              <a:rPr lang="es-ES" smtClean="0">
                <a:latin typeface="Courier New" pitchFamily="49" charset="0"/>
                <a:cs typeface="Courier New" pitchFamily="49" charset="0"/>
              </a:rPr>
              <a:t>          c : </a:t>
            </a:r>
            <a:r>
              <a:rPr lang="es-ES" b="1" smtClean="0">
                <a:latin typeface="Courier New" pitchFamily="49" charset="0"/>
                <a:cs typeface="Courier New" pitchFamily="49" charset="0"/>
              </a:rPr>
              <a:t>subleq </a:t>
            </a:r>
            <a:r>
              <a:rPr lang="es-ES" smtClean="0">
                <a:latin typeface="Courier New" pitchFamily="49" charset="0"/>
                <a:cs typeface="Courier New" pitchFamily="49" charset="0"/>
              </a:rPr>
              <a:t>Z,b,d</a:t>
            </a:r>
            <a:endParaRPr lang="es-ES" b="1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  <a:tabLst>
                <a:tab pos="1436688" algn="l"/>
              </a:tabLst>
            </a:pPr>
            <a:r>
              <a:rPr lang="es-ES" smtClean="0">
                <a:latin typeface="Courier New" pitchFamily="49" charset="0"/>
                <a:cs typeface="Courier New" pitchFamily="49" charset="0"/>
              </a:rPr>
              <a:t>          d : </a:t>
            </a:r>
            <a:r>
              <a:rPr lang="es-ES" b="1" smtClean="0">
                <a:latin typeface="Courier New" pitchFamily="49" charset="0"/>
                <a:cs typeface="Courier New" pitchFamily="49" charset="0"/>
              </a:rPr>
              <a:t>subleq</a:t>
            </a:r>
            <a:r>
              <a:rPr lang="es-ES" smtClean="0">
                <a:latin typeface="Courier New" pitchFamily="49" charset="0"/>
                <a:cs typeface="Courier New" pitchFamily="49" charset="0"/>
              </a:rPr>
              <a:t> Z,Z,e</a:t>
            </a:r>
          </a:p>
          <a:p>
            <a:pPr>
              <a:buNone/>
              <a:tabLst>
                <a:tab pos="1436688" algn="l"/>
              </a:tabLst>
            </a:pPr>
            <a:r>
              <a:rPr lang="es-ES" smtClean="0">
                <a:latin typeface="Courier New" pitchFamily="49" charset="0"/>
                <a:cs typeface="Courier New" pitchFamily="49" charset="0"/>
              </a:rPr>
              <a:t>          e : ... </a:t>
            </a:r>
            <a:endParaRPr lang="es-ES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88024" y="4005064"/>
            <a:ext cx="3744416" cy="15604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  <a:tabLst>
                <a:tab pos="1436688" algn="l"/>
              </a:tabLst>
            </a:pPr>
            <a:r>
              <a:rPr lang="es-ES" b="1" smtClean="0">
                <a:latin typeface="Courier New" pitchFamily="49" charset="0"/>
                <a:cs typeface="Courier New" pitchFamily="49" charset="0"/>
              </a:rPr>
              <a:t>MOV</a:t>
            </a:r>
            <a:r>
              <a:rPr lang="es-ES" smtClean="0">
                <a:latin typeface="Courier New" pitchFamily="49" charset="0"/>
                <a:cs typeface="Courier New" pitchFamily="49" charset="0"/>
              </a:rPr>
              <a:t> a,b ≡     </a:t>
            </a:r>
            <a:r>
              <a:rPr lang="es-ES" b="1" smtClean="0">
                <a:latin typeface="Courier New" pitchFamily="49" charset="0"/>
                <a:cs typeface="Courier New" pitchFamily="49" charset="0"/>
              </a:rPr>
              <a:t>subleq</a:t>
            </a:r>
            <a:r>
              <a:rPr lang="es-ES" smtClean="0">
                <a:latin typeface="Courier New" pitchFamily="49" charset="0"/>
                <a:cs typeface="Courier New" pitchFamily="49" charset="0"/>
              </a:rPr>
              <a:t> b,b,c</a:t>
            </a:r>
          </a:p>
          <a:p>
            <a:pPr>
              <a:buNone/>
              <a:tabLst>
                <a:tab pos="1436688" algn="l"/>
              </a:tabLst>
            </a:pPr>
            <a:r>
              <a:rPr lang="es-ES" smtClean="0">
                <a:latin typeface="Courier New" pitchFamily="49" charset="0"/>
                <a:cs typeface="Courier New" pitchFamily="49" charset="0"/>
              </a:rPr>
              <a:t>          c : </a:t>
            </a:r>
            <a:r>
              <a:rPr lang="es-ES" b="1" smtClean="0">
                <a:latin typeface="Courier New" pitchFamily="49" charset="0"/>
                <a:cs typeface="Courier New" pitchFamily="49" charset="0"/>
              </a:rPr>
              <a:t>subleq </a:t>
            </a:r>
            <a:r>
              <a:rPr lang="es-ES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s-ES" b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s-ES" smtClean="0">
                <a:latin typeface="Courier New" pitchFamily="49" charset="0"/>
                <a:cs typeface="Courier New" pitchFamily="49" charset="0"/>
              </a:rPr>
              <a:t>Z,d</a:t>
            </a:r>
            <a:endParaRPr lang="es-ES" b="1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  <a:tabLst>
                <a:tab pos="1436688" algn="l"/>
              </a:tabLst>
            </a:pPr>
            <a:r>
              <a:rPr lang="es-ES" smtClean="0">
                <a:latin typeface="Courier New" pitchFamily="49" charset="0"/>
                <a:cs typeface="Courier New" pitchFamily="49" charset="0"/>
              </a:rPr>
              <a:t>          d : </a:t>
            </a:r>
            <a:r>
              <a:rPr lang="es-ES" b="1" smtClean="0">
                <a:latin typeface="Courier New" pitchFamily="49" charset="0"/>
                <a:cs typeface="Courier New" pitchFamily="49" charset="0"/>
              </a:rPr>
              <a:t>subleq</a:t>
            </a:r>
            <a:r>
              <a:rPr lang="es-ES" smtClean="0">
                <a:latin typeface="Courier New" pitchFamily="49" charset="0"/>
                <a:cs typeface="Courier New" pitchFamily="49" charset="0"/>
              </a:rPr>
              <a:t> Z,b,e</a:t>
            </a:r>
          </a:p>
          <a:p>
            <a:pPr>
              <a:buNone/>
              <a:tabLst>
                <a:tab pos="1436688" algn="l"/>
              </a:tabLst>
            </a:pPr>
            <a:r>
              <a:rPr lang="es-ES" smtClean="0">
                <a:latin typeface="Courier New" pitchFamily="49" charset="0"/>
                <a:cs typeface="Courier New" pitchFamily="49" charset="0"/>
              </a:rPr>
              <a:t>          e : </a:t>
            </a:r>
            <a:r>
              <a:rPr lang="es-ES" b="1" smtClean="0">
                <a:latin typeface="Courier New" pitchFamily="49" charset="0"/>
                <a:cs typeface="Courier New" pitchFamily="49" charset="0"/>
              </a:rPr>
              <a:t>subleq</a:t>
            </a:r>
            <a:r>
              <a:rPr lang="es-ES" smtClean="0">
                <a:latin typeface="Courier New" pitchFamily="49" charset="0"/>
                <a:cs typeface="Courier New" pitchFamily="49" charset="0"/>
              </a:rPr>
              <a:t> Z,Z,f</a:t>
            </a:r>
          </a:p>
          <a:p>
            <a:pPr>
              <a:buNone/>
              <a:tabLst>
                <a:tab pos="1436688" algn="l"/>
              </a:tabLst>
            </a:pPr>
            <a:r>
              <a:rPr lang="es-ES" smtClean="0">
                <a:latin typeface="Courier New" pitchFamily="49" charset="0"/>
                <a:cs typeface="Courier New" pitchFamily="49" charset="0"/>
              </a:rPr>
              <a:t>          f : ... </a:t>
            </a:r>
            <a:endParaRPr lang="es-ES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42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008112"/>
          </a:xfrm>
        </p:spPr>
        <p:txBody>
          <a:bodyPr anchor="ctr"/>
          <a:lstStyle/>
          <a:p>
            <a:r>
              <a:rPr lang="en-US" sz="3400" smtClean="0"/>
              <a:t>Funciones Primitivas Recursivas</a:t>
            </a:r>
            <a:endParaRPr lang="en-US" sz="34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283152" cy="3816424"/>
          </a:xfrm>
        </p:spPr>
        <p:txBody>
          <a:bodyPr/>
          <a:lstStyle/>
          <a:p>
            <a:r>
              <a:rPr lang="es-ES" sz="2200" smtClean="0"/>
              <a:t>Kurt Gödel, 1931</a:t>
            </a:r>
          </a:p>
          <a:p>
            <a:r>
              <a:rPr lang="es-ES" sz="2200" smtClean="0"/>
              <a:t>Modelo de cómputo formal, basado en la reducción al mínimo de los posibles elementos que se pueden usar para definir una función:</a:t>
            </a:r>
          </a:p>
          <a:p>
            <a:pPr lvl="1"/>
            <a:r>
              <a:rPr lang="es-ES" sz="1800" smtClean="0"/>
              <a:t>Se restringen las funciones a aquellas cuyos argumentos  y </a:t>
            </a:r>
            <a:r>
              <a:rPr lang="es-ES" sz="1800" smtClean="0">
                <a:solidFill>
                  <a:srgbClr val="C00000"/>
                </a:solidFill>
              </a:rPr>
              <a:t>único </a:t>
            </a:r>
            <a:r>
              <a:rPr lang="es-ES" sz="1800" smtClean="0"/>
              <a:t>resultado son números naturales.</a:t>
            </a:r>
          </a:p>
          <a:p>
            <a:pPr lvl="1"/>
            <a:r>
              <a:rPr lang="es-ES" sz="1800" smtClean="0"/>
              <a:t>Se puede utilizar el valor constante </a:t>
            </a:r>
            <a:r>
              <a:rPr lang="es-ES" sz="1800" b="1" smtClean="0"/>
              <a:t>0 (</a:t>
            </a:r>
            <a:r>
              <a:rPr lang="es-ES" sz="1800" b="1" smtClean="0">
                <a:solidFill>
                  <a:srgbClr val="006600"/>
                </a:solidFill>
              </a:rPr>
              <a:t>función cero</a:t>
            </a:r>
            <a:r>
              <a:rPr lang="es-ES" sz="1800" b="1" smtClean="0"/>
              <a:t>)</a:t>
            </a:r>
          </a:p>
          <a:p>
            <a:pPr lvl="1"/>
            <a:r>
              <a:rPr lang="es-ES" sz="1800" smtClean="0"/>
              <a:t>Se puede usar </a:t>
            </a:r>
            <a:r>
              <a:rPr lang="es-ES" sz="1800" b="1" smtClean="0"/>
              <a:t>+1</a:t>
            </a:r>
            <a:r>
              <a:rPr lang="es-ES" sz="1800" smtClean="0"/>
              <a:t> </a:t>
            </a:r>
            <a:r>
              <a:rPr lang="es-ES" sz="1800" b="1" smtClean="0"/>
              <a:t>(</a:t>
            </a:r>
            <a:r>
              <a:rPr lang="es-ES" sz="1800" b="1" smtClean="0">
                <a:solidFill>
                  <a:srgbClr val="006600"/>
                </a:solidFill>
              </a:rPr>
              <a:t>función sucesor</a:t>
            </a:r>
            <a:r>
              <a:rPr lang="es-ES" sz="1800" b="1" smtClean="0"/>
              <a:t>)</a:t>
            </a:r>
          </a:p>
          <a:p>
            <a:pPr lvl="1"/>
            <a:r>
              <a:rPr lang="es-ES" sz="1800" smtClean="0"/>
              <a:t>Se puede acceder a un argumento </a:t>
            </a:r>
            <a:r>
              <a:rPr lang="es-ES" sz="1800" b="1" smtClean="0"/>
              <a:t>(</a:t>
            </a:r>
            <a:r>
              <a:rPr lang="es-ES" sz="1800" b="1" smtClean="0">
                <a:solidFill>
                  <a:srgbClr val="006600"/>
                </a:solidFill>
              </a:rPr>
              <a:t>funciones proyectoras</a:t>
            </a:r>
            <a:r>
              <a:rPr lang="es-ES" sz="1800" b="1" smtClean="0"/>
              <a:t>)</a:t>
            </a:r>
          </a:p>
          <a:p>
            <a:r>
              <a:rPr lang="es-ES" sz="2200" smtClean="0"/>
              <a:t>Composición:</a:t>
            </a:r>
          </a:p>
          <a:p>
            <a:pPr lvl="1"/>
            <a:r>
              <a:rPr lang="es-ES" sz="1800" smtClean="0"/>
              <a:t>El resultado de una función puede servir de argumento de otra</a:t>
            </a:r>
          </a:p>
          <a:p>
            <a:pPr lvl="1"/>
            <a:endParaRPr lang="es-ES" sz="1800" smtClean="0"/>
          </a:p>
          <a:p>
            <a:r>
              <a:rPr lang="es-ES" sz="2200" smtClean="0"/>
              <a:t>Recursión primitiva</a:t>
            </a:r>
            <a:r>
              <a:rPr lang="es-ES" sz="2200" b="1" smtClean="0"/>
              <a:t>:</a:t>
            </a:r>
            <a:endParaRPr lang="es-ES" sz="1800" smtClean="0"/>
          </a:p>
          <a:p>
            <a:endParaRPr lang="en-US" sz="2200" b="1" smtClean="0">
              <a:solidFill>
                <a:srgbClr val="0070C0"/>
              </a:solidFill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/>
        </p:nvGraphicFramePr>
        <p:xfrm>
          <a:off x="3851920" y="5229200"/>
          <a:ext cx="3687763" cy="936625"/>
        </p:xfrm>
        <a:graphic>
          <a:graphicData uri="http://schemas.openxmlformats.org/presentationml/2006/ole">
            <p:oleObj spid="_x0000_s318466" name="Ecuación" r:id="rId4" imgW="1701720" imgH="431640" progId="Equation.3">
              <p:embed/>
            </p:oleObj>
          </a:graphicData>
        </a:graphic>
      </p:graphicFrame>
      <p:pic>
        <p:nvPicPr>
          <p:cNvPr id="318468" name="Picture 4" descr="http://upload.wikimedia.org/wikipedia/commons/thumb/c/c1/1925_kurt_g%C3%B6del.png/250px-1925_kurt_g%C3%B6d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7222" y="0"/>
            <a:ext cx="1436777" cy="1844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43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008112"/>
          </a:xfrm>
        </p:spPr>
        <p:txBody>
          <a:bodyPr anchor="ctr"/>
          <a:lstStyle/>
          <a:p>
            <a:r>
              <a:rPr lang="en-US" sz="3400" smtClean="0"/>
              <a:t>Funciones Primitivas Recursivas</a:t>
            </a:r>
            <a:endParaRPr lang="en-US" sz="34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283152" cy="3816424"/>
          </a:xfrm>
        </p:spPr>
        <p:txBody>
          <a:bodyPr/>
          <a:lstStyle/>
          <a:p>
            <a:r>
              <a:rPr lang="es-ES" sz="2200" smtClean="0"/>
              <a:t>Suma:</a:t>
            </a:r>
          </a:p>
          <a:p>
            <a:endParaRPr lang="es-ES" sz="2200" smtClean="0"/>
          </a:p>
          <a:p>
            <a:endParaRPr lang="es-ES" sz="2200" smtClean="0"/>
          </a:p>
          <a:p>
            <a:pPr>
              <a:spcBef>
                <a:spcPts val="1800"/>
              </a:spcBef>
            </a:pPr>
            <a:r>
              <a:rPr lang="es-ES" sz="2200" smtClean="0"/>
              <a:t>Predecesor, Resta </a:t>
            </a:r>
            <a:r>
              <a:rPr lang="es-ES" sz="1800" smtClean="0"/>
              <a:t>(</a:t>
            </a:r>
            <a:r>
              <a:rPr lang="es-ES" sz="2000" smtClean="0">
                <a:latin typeface="Times New Roman" pitchFamily="18" charset="0"/>
                <a:cs typeface="Times New Roman" pitchFamily="18" charset="0"/>
              </a:rPr>
              <a:t>resta(a,b) = b-a si b &gt; a, 0 si b ≤ a)</a:t>
            </a:r>
          </a:p>
          <a:p>
            <a:endParaRPr lang="es-ES" sz="2200" smtClean="0"/>
          </a:p>
          <a:p>
            <a:endParaRPr lang="es-ES" sz="2200" smtClean="0"/>
          </a:p>
          <a:p>
            <a:endParaRPr lang="es-ES" sz="2200" smtClean="0"/>
          </a:p>
          <a:p>
            <a:r>
              <a:rPr lang="es-ES" sz="2200" smtClean="0"/>
              <a:t>Condicional, Máximo Común Divisor:</a:t>
            </a: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/>
        </p:nvGraphicFramePr>
        <p:xfrm>
          <a:off x="899592" y="1772816"/>
          <a:ext cx="3181350" cy="752475"/>
        </p:xfrm>
        <a:graphic>
          <a:graphicData uri="http://schemas.openxmlformats.org/presentationml/2006/ole">
            <p:oleObj spid="_x0000_s389122" name="Ecuación" r:id="rId4" imgW="1828800" imgH="431640" progId="Equation.3">
              <p:embed/>
            </p:oleObj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4283968" y="1700808"/>
          <a:ext cx="4138612" cy="841375"/>
        </p:xfrm>
        <a:graphic>
          <a:graphicData uri="http://schemas.openxmlformats.org/presentationml/2006/ole">
            <p:oleObj spid="_x0000_s389123" name="Ecuación" r:id="rId5" imgW="2374560" imgH="482400" progId="Equation.3">
              <p:embed/>
            </p:oleObj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/>
        </p:nvGraphicFramePr>
        <p:xfrm>
          <a:off x="899592" y="3212976"/>
          <a:ext cx="1622425" cy="755650"/>
        </p:xfrm>
        <a:graphic>
          <a:graphicData uri="http://schemas.openxmlformats.org/presentationml/2006/ole">
            <p:oleObj spid="_x0000_s389124" name="Ecuación" r:id="rId6" imgW="927000" imgH="431640" progId="Equation.3">
              <p:embed/>
            </p:oleObj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/>
        </p:nvGraphicFramePr>
        <p:xfrm>
          <a:off x="2843808" y="3212976"/>
          <a:ext cx="3440113" cy="755650"/>
        </p:xfrm>
        <a:graphic>
          <a:graphicData uri="http://schemas.openxmlformats.org/presentationml/2006/ole">
            <p:oleObj spid="_x0000_s389125" name="Ecuación" r:id="rId7" imgW="1968480" imgH="431640" progId="Equation.3">
              <p:embed/>
            </p:oleObj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/>
        </p:nvGraphicFramePr>
        <p:xfrm>
          <a:off x="827584" y="4941168"/>
          <a:ext cx="2130425" cy="755650"/>
        </p:xfrm>
        <a:graphic>
          <a:graphicData uri="http://schemas.openxmlformats.org/presentationml/2006/ole">
            <p:oleObj spid="_x0000_s389126" name="Ecuación" r:id="rId8" imgW="1218960" imgH="431640" progId="Equation.3">
              <p:embed/>
            </p:oleObj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/>
        </p:nvGraphicFramePr>
        <p:xfrm>
          <a:off x="3325813" y="4868863"/>
          <a:ext cx="4194175" cy="355600"/>
        </p:xfrm>
        <a:graphic>
          <a:graphicData uri="http://schemas.openxmlformats.org/presentationml/2006/ole">
            <p:oleObj spid="_x0000_s389127" name="Ecuación" r:id="rId9" imgW="2400120" imgH="203040" progId="Equation.3">
              <p:embed/>
            </p:oleObj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/>
        </p:nvGraphicFramePr>
        <p:xfrm>
          <a:off x="6300192" y="5229200"/>
          <a:ext cx="2170113" cy="755650"/>
        </p:xfrm>
        <a:graphic>
          <a:graphicData uri="http://schemas.openxmlformats.org/presentationml/2006/ole">
            <p:oleObj spid="_x0000_s389128" name="Ecuación" r:id="rId10" imgW="1244520" imgH="431640" progId="Equation.3">
              <p:embed/>
            </p:oleObj>
          </a:graphicData>
        </a:graphic>
      </p:graphicFrame>
      <p:sp>
        <p:nvSpPr>
          <p:cNvPr id="16" name="15 Rectángulo"/>
          <p:cNvSpPr/>
          <p:nvPr/>
        </p:nvSpPr>
        <p:spPr bwMode="auto">
          <a:xfrm>
            <a:off x="3275856" y="4869160"/>
            <a:ext cx="5328592" cy="115212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44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008112"/>
          </a:xfrm>
        </p:spPr>
        <p:txBody>
          <a:bodyPr anchor="ctr"/>
          <a:lstStyle/>
          <a:p>
            <a:r>
              <a:rPr lang="en-US" sz="3400" smtClean="0"/>
              <a:t>Funciones Primitivas Recursivas</a:t>
            </a:r>
            <a:endParaRPr lang="en-US" sz="34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283152" cy="5040560"/>
          </a:xfrm>
        </p:spPr>
        <p:txBody>
          <a:bodyPr/>
          <a:lstStyle/>
          <a:p>
            <a:r>
              <a:rPr lang="es-ES" sz="2200" smtClean="0"/>
              <a:t>Son </a:t>
            </a:r>
            <a:r>
              <a:rPr lang="es-ES" sz="2200" smtClean="0">
                <a:solidFill>
                  <a:srgbClr val="C00000"/>
                </a:solidFill>
              </a:rPr>
              <a:t>finitas</a:t>
            </a:r>
            <a:r>
              <a:rPr lang="es-ES" sz="2200" smtClean="0"/>
              <a:t>: Su evaluación requiere un número finito de pasos.</a:t>
            </a:r>
          </a:p>
          <a:p>
            <a:r>
              <a:rPr lang="es-ES" sz="2200" smtClean="0"/>
              <a:t>Son equivalentes a un lenguaje de programación donde los bucles tengan un número máximo de iteraciones.</a:t>
            </a:r>
          </a:p>
          <a:p>
            <a:pPr lvl="1"/>
            <a:r>
              <a:rPr lang="es-ES" sz="1800" smtClean="0"/>
              <a:t>Por ejemplo, Pascal sólo con bucles </a:t>
            </a:r>
            <a:r>
              <a:rPr lang="es-ES" sz="1800" b="1" smtClean="0">
                <a:solidFill>
                  <a:srgbClr val="006600"/>
                </a:solidFill>
              </a:rPr>
              <a:t>for </a:t>
            </a:r>
            <a:r>
              <a:rPr lang="es-ES" sz="1800" smtClean="0"/>
              <a:t>(se permite sentencia </a:t>
            </a:r>
            <a:r>
              <a:rPr lang="es-ES" sz="1800" b="1" smtClean="0">
                <a:solidFill>
                  <a:srgbClr val="006600"/>
                </a:solidFill>
              </a:rPr>
              <a:t>break</a:t>
            </a:r>
            <a:r>
              <a:rPr lang="es-ES" sz="1800" smtClean="0"/>
              <a:t> para salida anticipada) y sin llamadas recursivas.</a:t>
            </a:r>
          </a:p>
          <a:p>
            <a:r>
              <a:rPr lang="es-ES" sz="2200" smtClean="0"/>
              <a:t>No pueden calcular </a:t>
            </a:r>
            <a:r>
              <a:rPr lang="es-ES" sz="2200" smtClean="0">
                <a:solidFill>
                  <a:srgbClr val="C00000"/>
                </a:solidFill>
              </a:rPr>
              <a:t>todas</a:t>
            </a:r>
            <a:r>
              <a:rPr lang="es-ES" sz="2200" smtClean="0"/>
              <a:t> las funciones computables.</a:t>
            </a:r>
          </a:p>
          <a:p>
            <a:r>
              <a:rPr lang="es-ES" sz="2200" smtClean="0"/>
              <a:t>Para ello necesitan el </a:t>
            </a:r>
            <a:r>
              <a:rPr lang="es-ES" sz="2200" smtClean="0">
                <a:solidFill>
                  <a:srgbClr val="C00000"/>
                </a:solidFill>
              </a:rPr>
              <a:t>operador </a:t>
            </a:r>
            <a:r>
              <a:rPr lang="el-GR" sz="2200" smtClean="0">
                <a:solidFill>
                  <a:srgbClr val="C00000"/>
                </a:solidFill>
              </a:rPr>
              <a:t>μ</a:t>
            </a:r>
            <a:r>
              <a:rPr lang="es-ES" sz="2200" smtClean="0">
                <a:solidFill>
                  <a:srgbClr val="C00000"/>
                </a:solidFill>
              </a:rPr>
              <a:t> </a:t>
            </a:r>
            <a:r>
              <a:rPr lang="es-ES" sz="220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s-ES" sz="2200" smtClean="0">
                <a:solidFill>
                  <a:srgbClr val="C00000"/>
                </a:solidFill>
              </a:rPr>
              <a:t> </a:t>
            </a:r>
            <a:r>
              <a:rPr lang="es-ES" sz="2200" b="1" smtClean="0">
                <a:solidFill>
                  <a:srgbClr val="002060"/>
                </a:solidFill>
              </a:rPr>
              <a:t>Funciones Recursivas Generales</a:t>
            </a:r>
          </a:p>
          <a:p>
            <a:endParaRPr lang="es-ES" sz="2200" b="1" smtClean="0">
              <a:solidFill>
                <a:srgbClr val="006600"/>
              </a:solidFill>
            </a:endParaRPr>
          </a:p>
          <a:p>
            <a:endParaRPr lang="es-ES" sz="2200" b="1" smtClean="0">
              <a:solidFill>
                <a:srgbClr val="006600"/>
              </a:solidFill>
            </a:endParaRPr>
          </a:p>
          <a:p>
            <a:r>
              <a:rPr lang="es-ES" sz="2200" smtClean="0"/>
              <a:t>Equivalentes a lenguajes con bucles tipo </a:t>
            </a:r>
            <a:r>
              <a:rPr lang="es-ES" sz="2200" smtClean="0">
                <a:solidFill>
                  <a:srgbClr val="006600"/>
                </a:solidFill>
              </a:rPr>
              <a:t>while</a:t>
            </a:r>
            <a:r>
              <a:rPr lang="es-ES" sz="2200" smtClean="0"/>
              <a:t>.</a:t>
            </a:r>
          </a:p>
        </p:txBody>
      </p:sp>
      <p:graphicFrame>
        <p:nvGraphicFramePr>
          <p:cNvPr id="390153" name="Object 2"/>
          <p:cNvGraphicFramePr>
            <a:graphicFrameLocks noChangeAspect="1"/>
          </p:cNvGraphicFramePr>
          <p:nvPr/>
        </p:nvGraphicFramePr>
        <p:xfrm>
          <a:off x="1763688" y="4941168"/>
          <a:ext cx="5328592" cy="574108"/>
        </p:xfrm>
        <a:graphic>
          <a:graphicData uri="http://schemas.openxmlformats.org/presentationml/2006/ole">
            <p:oleObj spid="_x0000_s390153" name="Ecuación" r:id="rId4" imgW="20062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45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Función de Ackermann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283152" cy="576064"/>
          </a:xfrm>
        </p:spPr>
        <p:txBody>
          <a:bodyPr/>
          <a:lstStyle/>
          <a:p>
            <a:r>
              <a:rPr lang="es-ES" sz="2200" smtClean="0"/>
              <a:t>Ejemplo de función computable </a:t>
            </a:r>
            <a:r>
              <a:rPr lang="es-ES" sz="2200" smtClean="0">
                <a:solidFill>
                  <a:srgbClr val="C00000"/>
                </a:solidFill>
              </a:rPr>
              <a:t>no primitiva recursiva</a:t>
            </a:r>
            <a:r>
              <a:rPr lang="es-ES" sz="2200" smtClean="0"/>
              <a:t>:</a:t>
            </a: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/>
        </p:nvGraphicFramePr>
        <p:xfrm>
          <a:off x="1619672" y="1678502"/>
          <a:ext cx="5762700" cy="4552659"/>
        </p:xfrm>
        <a:graphic>
          <a:graphicData uri="http://schemas.openxmlformats.org/presentationml/2006/ole">
            <p:oleObj spid="_x0000_s384002" name="Ecuación" r:id="rId4" imgW="3022560" imgH="2387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46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Cálculo lambda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283152" cy="4896544"/>
          </a:xfrm>
        </p:spPr>
        <p:txBody>
          <a:bodyPr/>
          <a:lstStyle/>
          <a:p>
            <a:r>
              <a:rPr lang="es-ES" sz="2200" smtClean="0"/>
              <a:t>Alonzo Church, 1936</a:t>
            </a:r>
          </a:p>
          <a:p>
            <a:r>
              <a:rPr lang="es-ES" sz="2200" smtClean="0"/>
              <a:t>El “lenguaje de programación” más sencillo (salvo quizás la lógica combinatoria)</a:t>
            </a:r>
          </a:p>
          <a:p>
            <a:r>
              <a:rPr lang="es-ES" sz="2200" smtClean="0"/>
              <a:t>Simplificación extrema del cálculo:</a:t>
            </a:r>
          </a:p>
          <a:p>
            <a:pPr lvl="1"/>
            <a:r>
              <a:rPr lang="es-ES" sz="1800" smtClean="0"/>
              <a:t>No importa el nombre de las funciones ni de los argumentos: </a:t>
            </a:r>
            <a:r>
              <a:rPr lang="es-ES" sz="1800" b="1" smtClean="0">
                <a:solidFill>
                  <a:srgbClr val="002060"/>
                </a:solidFill>
              </a:rPr>
              <a:t>f(x,y) = x</a:t>
            </a:r>
            <a:r>
              <a:rPr lang="es-ES" sz="1800" b="1" baseline="30000" smtClean="0">
                <a:solidFill>
                  <a:srgbClr val="002060"/>
                </a:solidFill>
              </a:rPr>
              <a:t>2</a:t>
            </a:r>
            <a:r>
              <a:rPr lang="es-ES" sz="1800" b="1" smtClean="0">
                <a:solidFill>
                  <a:srgbClr val="002060"/>
                </a:solidFill>
              </a:rPr>
              <a:t> + y</a:t>
            </a:r>
            <a:r>
              <a:rPr lang="es-ES" sz="1800" b="1" baseline="30000" smtClean="0">
                <a:solidFill>
                  <a:srgbClr val="002060"/>
                </a:solidFill>
              </a:rPr>
              <a:t>2</a:t>
            </a:r>
            <a:r>
              <a:rPr lang="es-ES" sz="1800" smtClean="0">
                <a:solidFill>
                  <a:srgbClr val="002060"/>
                </a:solidFill>
              </a:rPr>
              <a:t> </a:t>
            </a:r>
            <a:r>
              <a:rPr lang="es-ES" sz="1800" smtClean="0"/>
              <a:t>y </a:t>
            </a:r>
            <a:r>
              <a:rPr lang="es-ES" sz="1800" b="1" smtClean="0">
                <a:solidFill>
                  <a:srgbClr val="006600"/>
                </a:solidFill>
              </a:rPr>
              <a:t>g(a,b) = a</a:t>
            </a:r>
            <a:r>
              <a:rPr lang="es-ES" sz="1800" b="1" baseline="30000" smtClean="0">
                <a:solidFill>
                  <a:srgbClr val="006600"/>
                </a:solidFill>
              </a:rPr>
              <a:t>2</a:t>
            </a:r>
            <a:r>
              <a:rPr lang="es-ES" sz="1800" b="1" smtClean="0">
                <a:solidFill>
                  <a:srgbClr val="006600"/>
                </a:solidFill>
              </a:rPr>
              <a:t> + b</a:t>
            </a:r>
            <a:r>
              <a:rPr lang="es-ES" sz="1800" b="1" baseline="30000" smtClean="0">
                <a:solidFill>
                  <a:srgbClr val="006600"/>
                </a:solidFill>
              </a:rPr>
              <a:t>2</a:t>
            </a:r>
            <a:r>
              <a:rPr lang="es-ES" sz="1800" b="1" smtClean="0">
                <a:solidFill>
                  <a:srgbClr val="006600"/>
                </a:solidFill>
              </a:rPr>
              <a:t> </a:t>
            </a:r>
            <a:r>
              <a:rPr lang="es-ES" sz="1800" smtClean="0"/>
              <a:t>son la misma función.</a:t>
            </a:r>
          </a:p>
          <a:p>
            <a:pPr lvl="1"/>
            <a:endParaRPr lang="es-ES" sz="1800" smtClean="0"/>
          </a:p>
          <a:p>
            <a:pPr lvl="1"/>
            <a:endParaRPr lang="es-ES" sz="1800" smtClean="0"/>
          </a:p>
          <a:p>
            <a:pPr lvl="1"/>
            <a:r>
              <a:rPr lang="es-ES" sz="1800" smtClean="0"/>
              <a:t>Toda función de más de un argumento se puede considerar como una función de </a:t>
            </a:r>
            <a:r>
              <a:rPr lang="es-ES" sz="1800" b="1" smtClean="0">
                <a:solidFill>
                  <a:srgbClr val="C00000"/>
                </a:solidFill>
              </a:rPr>
              <a:t>un solo</a:t>
            </a:r>
            <a:r>
              <a:rPr lang="es-ES" sz="1800" smtClean="0"/>
              <a:t> argumento que devuelve no un valor sino </a:t>
            </a:r>
            <a:r>
              <a:rPr lang="es-ES" sz="1800" b="1" smtClean="0">
                <a:solidFill>
                  <a:srgbClr val="C00000"/>
                </a:solidFill>
              </a:rPr>
              <a:t>una función: </a:t>
            </a:r>
            <a:r>
              <a:rPr lang="es-ES" sz="1800" b="1" smtClean="0">
                <a:solidFill>
                  <a:srgbClr val="006600"/>
                </a:solidFill>
              </a:rPr>
              <a:t>Currificación</a:t>
            </a:r>
          </a:p>
          <a:p>
            <a:pPr lvl="1"/>
            <a:endParaRPr lang="es-ES" sz="1800" b="1" smtClean="0">
              <a:solidFill>
                <a:srgbClr val="006600"/>
              </a:solidFill>
            </a:endParaRPr>
          </a:p>
          <a:p>
            <a:pPr lvl="1"/>
            <a:endParaRPr lang="es-ES" sz="1800" b="1" smtClean="0">
              <a:solidFill>
                <a:srgbClr val="006600"/>
              </a:solidFill>
            </a:endParaRPr>
          </a:p>
          <a:p>
            <a:pPr lvl="1"/>
            <a:r>
              <a:rPr lang="es-ES" sz="1800" smtClean="0"/>
              <a:t>No se necesitan números: Todo puede ser representado únicamente mediante </a:t>
            </a:r>
            <a:r>
              <a:rPr lang="es-ES" sz="1800" b="1" smtClean="0">
                <a:solidFill>
                  <a:srgbClr val="C00000"/>
                </a:solidFill>
              </a:rPr>
              <a:t>funciones</a:t>
            </a:r>
            <a:r>
              <a:rPr lang="es-ES" sz="1800" smtClean="0"/>
              <a:t>.</a:t>
            </a:r>
          </a:p>
          <a:p>
            <a:pPr lvl="1"/>
            <a:endParaRPr lang="es-ES" sz="1800" smtClean="0"/>
          </a:p>
          <a:p>
            <a:pPr lvl="1"/>
            <a:endParaRPr lang="es-ES" sz="1800" smtClean="0"/>
          </a:p>
        </p:txBody>
      </p:sp>
      <p:pic>
        <p:nvPicPr>
          <p:cNvPr id="391172" name="Picture 4" descr="http://bakarika.net/images/Chur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200" y="0"/>
            <a:ext cx="1628800" cy="1628800"/>
          </a:xfrm>
          <a:prstGeom prst="rect">
            <a:avLst/>
          </a:prstGeom>
          <a:noFill/>
        </p:spPr>
      </p:pic>
      <p:graphicFrame>
        <p:nvGraphicFramePr>
          <p:cNvPr id="391173" name="Object 2"/>
          <p:cNvGraphicFramePr>
            <a:graphicFrameLocks noChangeAspect="1"/>
          </p:cNvGraphicFramePr>
          <p:nvPr/>
        </p:nvGraphicFramePr>
        <p:xfrm>
          <a:off x="2987824" y="3429000"/>
          <a:ext cx="2088232" cy="470744"/>
        </p:xfrm>
        <a:graphic>
          <a:graphicData uri="http://schemas.openxmlformats.org/presentationml/2006/ole">
            <p:oleObj spid="_x0000_s391173" name="Ecuación" r:id="rId5" imgW="1015920" imgH="228600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006725" y="4941888"/>
          <a:ext cx="2193925" cy="469900"/>
        </p:xfrm>
        <a:graphic>
          <a:graphicData uri="http://schemas.openxmlformats.org/presentationml/2006/ole">
            <p:oleObj spid="_x0000_s391174" name="Ecuación" r:id="rId6" imgW="10666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47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Cálculo lambda - Notación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560840" cy="4896544"/>
          </a:xfrm>
        </p:spPr>
        <p:txBody>
          <a:bodyPr/>
          <a:lstStyle/>
          <a:p>
            <a:r>
              <a:rPr lang="es-ES" sz="2200" smtClean="0"/>
              <a:t>Una expresión lambda puede ser: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Una </a:t>
            </a:r>
            <a:r>
              <a:rPr lang="es-ES" sz="1800" b="1" smtClean="0">
                <a:solidFill>
                  <a:srgbClr val="C00000"/>
                </a:solidFill>
              </a:rPr>
              <a:t>variable </a:t>
            </a:r>
            <a:r>
              <a:rPr lang="es-ES" sz="1800" smtClean="0"/>
              <a:t>(</a:t>
            </a:r>
            <a:r>
              <a:rPr lang="es-ES" sz="1800" i="1" smtClean="0"/>
              <a:t>a, b, c ...</a:t>
            </a:r>
            <a:r>
              <a:rPr lang="es-ES" sz="1800" smtClean="0"/>
              <a:t>)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Una </a:t>
            </a:r>
            <a:r>
              <a:rPr lang="es-ES" sz="1800" b="1" smtClean="0">
                <a:solidFill>
                  <a:srgbClr val="C00000"/>
                </a:solidFill>
              </a:rPr>
              <a:t>abstracción</a:t>
            </a:r>
            <a:r>
              <a:rPr lang="es-ES" sz="1800" smtClean="0"/>
              <a:t>:              (donde </a:t>
            </a:r>
            <a:r>
              <a:rPr lang="es-ES" sz="1800" i="1" smtClean="0"/>
              <a:t>x </a:t>
            </a:r>
            <a:r>
              <a:rPr lang="es-ES" sz="1800" smtClean="0"/>
              <a:t>es una variable y </a:t>
            </a:r>
            <a:r>
              <a:rPr lang="es-ES" sz="1800" i="1" smtClean="0"/>
              <a:t>t</a:t>
            </a:r>
            <a:r>
              <a:rPr lang="es-ES" sz="1800" smtClean="0"/>
              <a:t> es una expresión lambda)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Una </a:t>
            </a:r>
            <a:r>
              <a:rPr lang="es-ES" sz="1800" b="1" smtClean="0">
                <a:solidFill>
                  <a:srgbClr val="C00000"/>
                </a:solidFill>
              </a:rPr>
              <a:t>aplicación</a:t>
            </a:r>
            <a:r>
              <a:rPr lang="es-ES" sz="1800" smtClean="0"/>
              <a:t>:             (donde </a:t>
            </a:r>
            <a:r>
              <a:rPr lang="es-ES" sz="1800" i="1" smtClean="0"/>
              <a:t>f</a:t>
            </a:r>
            <a:r>
              <a:rPr lang="es-ES" sz="1800" smtClean="0"/>
              <a:t>  y </a:t>
            </a:r>
            <a:r>
              <a:rPr lang="es-ES" sz="1800" i="1" smtClean="0"/>
              <a:t>g</a:t>
            </a:r>
            <a:r>
              <a:rPr lang="es-ES" sz="1800" smtClean="0"/>
              <a:t> son expresiones lambda)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Convenciones: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Las variables representan funciones.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Se pueden usar paréntesis para indicar el orden de evaluación.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Las aplicaciones son asociativas hacia la izquierda: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Las abstracciones se extienden todo lo posible hacia la derecha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Dentro del término de una abstracción, la variable de la abstracción se denomina </a:t>
            </a:r>
            <a:r>
              <a:rPr lang="es-ES" sz="1800" b="1" smtClean="0"/>
              <a:t>ligada</a:t>
            </a:r>
            <a:r>
              <a:rPr lang="es-ES" sz="1800" smtClean="0"/>
              <a:t> (el resto son variables </a:t>
            </a:r>
            <a:r>
              <a:rPr lang="es-ES" sz="1800" b="1" smtClean="0"/>
              <a:t>libres</a:t>
            </a:r>
            <a:r>
              <a:rPr lang="es-ES" sz="1800" smtClean="0"/>
              <a:t>).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Las abstracciones se pueden </a:t>
            </a:r>
            <a:r>
              <a:rPr lang="es-ES" sz="1800" b="1" smtClean="0"/>
              <a:t>contraer</a:t>
            </a:r>
            <a:r>
              <a:rPr lang="es-ES" sz="1800" smtClean="0"/>
              <a:t>:</a:t>
            </a:r>
          </a:p>
          <a:p>
            <a:pPr lvl="1"/>
            <a:endParaRPr lang="es-ES" sz="1800" smtClean="0"/>
          </a:p>
        </p:txBody>
      </p:sp>
      <p:graphicFrame>
        <p:nvGraphicFramePr>
          <p:cNvPr id="391173" name="Object 2"/>
          <p:cNvGraphicFramePr>
            <a:graphicFrameLocks noChangeAspect="1"/>
          </p:cNvGraphicFramePr>
          <p:nvPr/>
        </p:nvGraphicFramePr>
        <p:xfrm>
          <a:off x="3203848" y="1916832"/>
          <a:ext cx="730250" cy="419100"/>
        </p:xfrm>
        <a:graphic>
          <a:graphicData uri="http://schemas.openxmlformats.org/presentationml/2006/ole">
            <p:oleObj spid="_x0000_s396290" name="Ecuación" r:id="rId4" imgW="355320" imgH="203040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131840" y="2564904"/>
          <a:ext cx="574675" cy="419100"/>
        </p:xfrm>
        <a:graphic>
          <a:graphicData uri="http://schemas.openxmlformats.org/presentationml/2006/ole">
            <p:oleObj spid="_x0000_s396291" name="Ecuación" r:id="rId5" imgW="279360" imgH="203040" progId="Equation.3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660232" y="4149080"/>
          <a:ext cx="2063750" cy="419100"/>
        </p:xfrm>
        <a:graphic>
          <a:graphicData uri="http://schemas.openxmlformats.org/presentationml/2006/ole">
            <p:oleObj spid="_x0000_s396292" name="Ecuación" r:id="rId6" imgW="1002960" imgH="203040" progId="Equation.3">
              <p:embed/>
            </p:oleObj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508104" y="5589240"/>
          <a:ext cx="2478088" cy="419100"/>
        </p:xfrm>
        <a:graphic>
          <a:graphicData uri="http://schemas.openxmlformats.org/presentationml/2006/ole">
            <p:oleObj spid="_x0000_s396293" name="Ecuación" r:id="rId7" imgW="12063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48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Cálculo lambda - Reducciones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560840" cy="5112568"/>
          </a:xfrm>
        </p:spPr>
        <p:txBody>
          <a:bodyPr/>
          <a:lstStyle/>
          <a:p>
            <a:r>
              <a:rPr lang="es-ES" sz="2200" smtClean="0"/>
              <a:t>Las operaciones que permiten manipular expresiones lambda son: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La </a:t>
            </a:r>
            <a:r>
              <a:rPr lang="el-GR" sz="1800" b="1" smtClean="0">
                <a:solidFill>
                  <a:srgbClr val="C00000"/>
                </a:solidFill>
              </a:rPr>
              <a:t>α</a:t>
            </a:r>
            <a:r>
              <a:rPr lang="es-ES" sz="1800" b="1" smtClean="0">
                <a:solidFill>
                  <a:srgbClr val="C00000"/>
                </a:solidFill>
              </a:rPr>
              <a:t>-reducción </a:t>
            </a:r>
            <a:r>
              <a:rPr lang="es-ES" sz="1800" smtClean="0"/>
              <a:t>(renombrado): Es posible cambiar el nombre de las variables ligadas.</a:t>
            </a:r>
          </a:p>
          <a:p>
            <a:pPr lvl="1">
              <a:spcBef>
                <a:spcPts val="800"/>
              </a:spcBef>
            </a:pPr>
            <a:endParaRPr lang="es-ES" sz="1800" smtClean="0"/>
          </a:p>
          <a:p>
            <a:pPr lvl="1">
              <a:spcBef>
                <a:spcPts val="800"/>
              </a:spcBef>
            </a:pPr>
            <a:r>
              <a:rPr lang="es-ES" sz="1800" smtClean="0"/>
              <a:t>La </a:t>
            </a:r>
            <a:r>
              <a:rPr lang="el-GR" sz="1800" b="1" smtClean="0">
                <a:solidFill>
                  <a:srgbClr val="C00000"/>
                </a:solidFill>
              </a:rPr>
              <a:t>β</a:t>
            </a:r>
            <a:r>
              <a:rPr lang="es-ES" sz="1800" b="1" smtClean="0">
                <a:solidFill>
                  <a:srgbClr val="C00000"/>
                </a:solidFill>
              </a:rPr>
              <a:t>-reducción</a:t>
            </a:r>
            <a:r>
              <a:rPr lang="es-ES" sz="1800" smtClean="0"/>
              <a:t>: Al </a:t>
            </a:r>
            <a:r>
              <a:rPr lang="es-ES" sz="1800" b="1" smtClean="0">
                <a:solidFill>
                  <a:srgbClr val="002060"/>
                </a:solidFill>
              </a:rPr>
              <a:t>aplicar</a:t>
            </a:r>
            <a:r>
              <a:rPr lang="es-ES" sz="1800" smtClean="0"/>
              <a:t> una abstracción a otra expresión, podemos sustituir la expresión por el término de la abstracción donde se han </a:t>
            </a:r>
            <a:r>
              <a:rPr lang="es-ES" sz="1800" b="1" smtClean="0">
                <a:solidFill>
                  <a:srgbClr val="002060"/>
                </a:solidFill>
              </a:rPr>
              <a:t>sustituido </a:t>
            </a:r>
            <a:r>
              <a:rPr lang="es-ES" sz="1800" smtClean="0"/>
              <a:t>todas las apariciones de la variable ligada por la expresión aplicada:</a:t>
            </a:r>
          </a:p>
          <a:p>
            <a:pPr lvl="1">
              <a:spcBef>
                <a:spcPts val="800"/>
              </a:spcBef>
              <a:buNone/>
            </a:pPr>
            <a:endParaRPr lang="es-ES" sz="1800" smtClean="0"/>
          </a:p>
          <a:p>
            <a:pPr lvl="1">
              <a:spcBef>
                <a:spcPts val="1800"/>
              </a:spcBef>
            </a:pPr>
            <a:r>
              <a:rPr lang="es-ES" sz="1800" smtClean="0"/>
              <a:t>La </a:t>
            </a:r>
            <a:r>
              <a:rPr lang="el-GR" sz="1800" b="1" smtClean="0">
                <a:solidFill>
                  <a:srgbClr val="C00000"/>
                </a:solidFill>
              </a:rPr>
              <a:t>η</a:t>
            </a:r>
            <a:r>
              <a:rPr lang="es-ES" sz="1800" b="1" smtClean="0">
                <a:solidFill>
                  <a:srgbClr val="C00000"/>
                </a:solidFill>
              </a:rPr>
              <a:t>-reducción</a:t>
            </a:r>
            <a:r>
              <a:rPr lang="es-ES" sz="1800" smtClean="0"/>
              <a:t>: Si el término de una abstracción es una aplicación donde en la primera expresión no aparece la variable ligada y la segunda expresión es la variable, se puede sustituir la abstracción por la expresión: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419872" y="2492896"/>
          <a:ext cx="2088232" cy="376824"/>
        </p:xfrm>
        <a:graphic>
          <a:graphicData uri="http://schemas.openxmlformats.org/presentationml/2006/ole">
            <p:oleObj spid="_x0000_s395269" name="Ecuación" r:id="rId4" imgW="1130040" imgH="203040" progId="Equation.3">
              <p:embed/>
            </p:oleObj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411760" y="4149080"/>
          <a:ext cx="4011612" cy="400050"/>
        </p:xfrm>
        <a:graphic>
          <a:graphicData uri="http://schemas.openxmlformats.org/presentationml/2006/ole">
            <p:oleObj spid="_x0000_s395270" name="Ecuación" r:id="rId5" imgW="2171520" imgH="215640" progId="Equation.3">
              <p:embed/>
            </p:oleObj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3762375" y="5816600"/>
          <a:ext cx="1454150" cy="376238"/>
        </p:xfrm>
        <a:graphic>
          <a:graphicData uri="http://schemas.openxmlformats.org/presentationml/2006/ole">
            <p:oleObj spid="_x0000_s395271" name="Ecuación" r:id="rId6" imgW="7873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49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400" smtClean="0"/>
              <a:t>Cálculo lambda - Representación</a:t>
            </a:r>
            <a:endParaRPr lang="en-US" sz="34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560840" cy="5112568"/>
          </a:xfrm>
        </p:spPr>
        <p:txBody>
          <a:bodyPr/>
          <a:lstStyle/>
          <a:p>
            <a:r>
              <a:rPr lang="es-ES" sz="2200" smtClean="0"/>
              <a:t>Representación de los números naturales, incremento, suma, producto, predecesor, resta:</a:t>
            </a:r>
          </a:p>
          <a:p>
            <a:pPr lvl="2">
              <a:buNone/>
            </a:pPr>
            <a:r>
              <a:rPr lang="es-ES" sz="2400" b="1" smtClean="0">
                <a:solidFill>
                  <a:srgbClr val="000080"/>
                </a:solidFill>
                <a:latin typeface="Consolas"/>
              </a:rPr>
              <a:t>0</a:t>
            </a:r>
            <a:r>
              <a:rPr lang="es-ES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f x . x</a:t>
            </a:r>
          </a:p>
          <a:p>
            <a:pPr lvl="2">
              <a:buNone/>
            </a:pPr>
            <a:r>
              <a:rPr lang="es-ES" sz="2400" b="1" smtClean="0">
                <a:solidFill>
                  <a:srgbClr val="000080"/>
                </a:solidFill>
                <a:latin typeface="Consolas"/>
              </a:rPr>
              <a:t>1</a:t>
            </a:r>
            <a:r>
              <a:rPr lang="es-ES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f x . f x</a:t>
            </a:r>
          </a:p>
          <a:p>
            <a:pPr lvl="2">
              <a:buNone/>
            </a:pPr>
            <a:r>
              <a:rPr lang="es-ES" sz="2400" b="1" smtClean="0">
                <a:solidFill>
                  <a:srgbClr val="000080"/>
                </a:solidFill>
                <a:latin typeface="Consolas"/>
              </a:rPr>
              <a:t>2</a:t>
            </a:r>
            <a:r>
              <a:rPr lang="es-ES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f x . f (f x)</a:t>
            </a:r>
          </a:p>
          <a:p>
            <a:pPr lvl="2">
              <a:buNone/>
            </a:pPr>
            <a:r>
              <a:rPr lang="es-ES" sz="2400" b="1" smtClean="0">
                <a:solidFill>
                  <a:srgbClr val="000080"/>
                </a:solidFill>
                <a:latin typeface="Consolas"/>
              </a:rPr>
              <a:t>3</a:t>
            </a:r>
            <a:r>
              <a:rPr lang="es-ES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f x . f (f (f x))</a:t>
            </a:r>
          </a:p>
          <a:p>
            <a:pPr lvl="2">
              <a:buNone/>
            </a:pPr>
            <a:r>
              <a:rPr lang="es-ES" sz="2400" b="1" smtClean="0">
                <a:solidFill>
                  <a:srgbClr val="000080"/>
                </a:solidFill>
                <a:latin typeface="Consolas"/>
              </a:rPr>
              <a:t>4</a:t>
            </a:r>
            <a:r>
              <a:rPr lang="es-ES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f x . f (f (f (f x)))</a:t>
            </a:r>
          </a:p>
          <a:p>
            <a:pPr lvl="2">
              <a:buNone/>
            </a:pPr>
            <a:r>
              <a:rPr lang="pt-BR" sz="2400" b="1" smtClean="0">
                <a:solidFill>
                  <a:srgbClr val="000080"/>
                </a:solidFill>
                <a:latin typeface="Consolas"/>
              </a:rPr>
              <a:t>Succ</a:t>
            </a:r>
            <a:r>
              <a:rPr lang="pt-BR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pt-BR" sz="2400" b="1" i="1" smtClean="0">
                <a:solidFill>
                  <a:srgbClr val="000080"/>
                </a:solidFill>
                <a:latin typeface="Times New Roman"/>
              </a:rPr>
              <a:t>n f x . f (n f x)</a:t>
            </a:r>
          </a:p>
          <a:p>
            <a:pPr lvl="2">
              <a:buNone/>
            </a:pPr>
            <a:r>
              <a:rPr lang="pt-BR" sz="2400" b="1" smtClean="0">
                <a:solidFill>
                  <a:srgbClr val="000080"/>
                </a:solidFill>
                <a:latin typeface="Consolas"/>
              </a:rPr>
              <a:t>Sum</a:t>
            </a:r>
            <a:r>
              <a:rPr lang="pt-BR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pt-BR" sz="2400" b="1" i="1" smtClean="0">
                <a:solidFill>
                  <a:srgbClr val="000080"/>
                </a:solidFill>
                <a:latin typeface="Times New Roman"/>
              </a:rPr>
              <a:t>m n . m </a:t>
            </a:r>
            <a:r>
              <a:rPr lang="pt-BR" sz="2400" b="1" smtClean="0">
                <a:solidFill>
                  <a:srgbClr val="000080"/>
                </a:solidFill>
                <a:latin typeface="Consolas"/>
              </a:rPr>
              <a:t>Succ</a:t>
            </a:r>
            <a:r>
              <a:rPr lang="pt-BR" sz="2400" b="1" i="1" smtClean="0">
                <a:solidFill>
                  <a:srgbClr val="000080"/>
                </a:solidFill>
                <a:latin typeface="Times New Roman"/>
              </a:rPr>
              <a:t> n</a:t>
            </a:r>
          </a:p>
          <a:p>
            <a:pPr lvl="2">
              <a:buNone/>
            </a:pPr>
            <a:r>
              <a:rPr lang="pt-BR" sz="2400" b="1" smtClean="0">
                <a:solidFill>
                  <a:srgbClr val="000080"/>
                </a:solidFill>
                <a:latin typeface="Consolas"/>
              </a:rPr>
              <a:t>Mul</a:t>
            </a:r>
            <a:r>
              <a:rPr lang="pt-BR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pt-BR" sz="2400" b="1" i="1" smtClean="0">
                <a:solidFill>
                  <a:srgbClr val="000080"/>
                </a:solidFill>
                <a:latin typeface="Times New Roman"/>
              </a:rPr>
              <a:t>m n . m (</a:t>
            </a:r>
            <a:r>
              <a:rPr lang="pt-BR" sz="2400" b="1" smtClean="0">
                <a:solidFill>
                  <a:srgbClr val="000080"/>
                </a:solidFill>
                <a:latin typeface="Consolas"/>
              </a:rPr>
              <a:t>Sum</a:t>
            </a:r>
            <a:r>
              <a:rPr lang="pt-BR" sz="2400" b="1" smtClean="0">
                <a:solidFill>
                  <a:srgbClr val="000080"/>
                </a:solidFill>
                <a:latin typeface="Times New Roman"/>
              </a:rPr>
              <a:t> </a:t>
            </a:r>
            <a:r>
              <a:rPr lang="pt-BR" sz="2400" b="1" i="1" smtClean="0">
                <a:solidFill>
                  <a:srgbClr val="000080"/>
                </a:solidFill>
                <a:latin typeface="Times New Roman"/>
              </a:rPr>
              <a:t>n) </a:t>
            </a:r>
            <a:r>
              <a:rPr lang="pt-BR" sz="2400" b="1" smtClean="0">
                <a:solidFill>
                  <a:srgbClr val="000080"/>
                </a:solidFill>
                <a:latin typeface="Consolas"/>
              </a:rPr>
              <a:t>0</a:t>
            </a:r>
          </a:p>
          <a:p>
            <a:pPr lvl="2">
              <a:buNone/>
            </a:pPr>
            <a:r>
              <a:rPr lang="pt-BR" sz="2500" b="1" smtClean="0">
                <a:solidFill>
                  <a:srgbClr val="000080"/>
                </a:solidFill>
                <a:latin typeface="Consolas"/>
              </a:rPr>
              <a:t>Pred</a:t>
            </a:r>
            <a:r>
              <a:rPr lang="pt-BR" sz="25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pt-BR" sz="2500" b="1" i="1" smtClean="0">
                <a:solidFill>
                  <a:srgbClr val="000080"/>
                </a:solidFill>
                <a:latin typeface="Times New Roman"/>
              </a:rPr>
              <a:t>n f x . n (</a:t>
            </a:r>
            <a:r>
              <a:rPr lang="pt-BR" sz="2500" b="1" i="1" smtClean="0">
                <a:solidFill>
                  <a:srgbClr val="000080"/>
                </a:solidFill>
                <a:latin typeface="Symbol"/>
              </a:rPr>
              <a:t>l </a:t>
            </a:r>
            <a:r>
              <a:rPr lang="pt-BR" sz="2500" b="1" i="1" smtClean="0">
                <a:solidFill>
                  <a:srgbClr val="000080"/>
                </a:solidFill>
                <a:latin typeface="Times New Roman"/>
              </a:rPr>
              <a:t>g h . h (g f)) (</a:t>
            </a:r>
            <a:r>
              <a:rPr lang="pt-BR" sz="2500" b="1" i="1" smtClean="0">
                <a:solidFill>
                  <a:srgbClr val="000080"/>
                </a:solidFill>
                <a:latin typeface="Symbol"/>
              </a:rPr>
              <a:t>l </a:t>
            </a:r>
            <a:r>
              <a:rPr lang="pt-BR" sz="2500" b="1" i="1" smtClean="0">
                <a:solidFill>
                  <a:srgbClr val="000080"/>
                </a:solidFill>
                <a:latin typeface="Times New Roman"/>
              </a:rPr>
              <a:t>n . x) (</a:t>
            </a:r>
            <a:r>
              <a:rPr lang="pt-BR" sz="2500" b="1" i="1" smtClean="0">
                <a:solidFill>
                  <a:srgbClr val="000080"/>
                </a:solidFill>
                <a:latin typeface="Symbol"/>
              </a:rPr>
              <a:t>l </a:t>
            </a:r>
            <a:r>
              <a:rPr lang="pt-BR" sz="2500" b="1" i="1" smtClean="0">
                <a:solidFill>
                  <a:srgbClr val="000080"/>
                </a:solidFill>
                <a:latin typeface="Times New Roman"/>
              </a:rPr>
              <a:t>n . n)</a:t>
            </a:r>
          </a:p>
          <a:p>
            <a:pPr lvl="2">
              <a:buNone/>
            </a:pPr>
            <a:r>
              <a:rPr lang="pt-BR" sz="2500" b="1" smtClean="0">
                <a:solidFill>
                  <a:srgbClr val="000080"/>
                </a:solidFill>
                <a:latin typeface="Consolas"/>
              </a:rPr>
              <a:t>Sub</a:t>
            </a:r>
            <a:r>
              <a:rPr lang="pt-BR" sz="25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pt-BR" sz="2500" b="1" i="1" smtClean="0">
                <a:solidFill>
                  <a:srgbClr val="000080"/>
                </a:solidFill>
                <a:latin typeface="Times New Roman"/>
              </a:rPr>
              <a:t>n m . n </a:t>
            </a:r>
            <a:r>
              <a:rPr lang="pt-BR" sz="2500" b="1" smtClean="0">
                <a:solidFill>
                  <a:srgbClr val="000080"/>
                </a:solidFill>
                <a:latin typeface="Consolas"/>
              </a:rPr>
              <a:t>Pred</a:t>
            </a:r>
            <a:r>
              <a:rPr lang="pt-BR" sz="2500" b="1" i="1" smtClean="0">
                <a:solidFill>
                  <a:srgbClr val="000080"/>
                </a:solidFill>
                <a:latin typeface="Times New Roman"/>
              </a:rPr>
              <a:t> m</a:t>
            </a:r>
          </a:p>
          <a:p>
            <a:pPr lvl="2">
              <a:buNone/>
            </a:pPr>
            <a:endParaRPr lang="pt-BR" sz="2400" b="1" smtClean="0">
              <a:solidFill>
                <a:srgbClr val="000080"/>
              </a:solidFill>
              <a:latin typeface="Times New Roman"/>
            </a:endParaRPr>
          </a:p>
          <a:p>
            <a:pPr>
              <a:buNone/>
            </a:pPr>
            <a:endParaRPr lang="es-ES" sz="2200" smtClean="0"/>
          </a:p>
          <a:p>
            <a:endParaRPr lang="es-E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5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Paradigma Imperativo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7787208" cy="4862165"/>
          </a:xfrm>
        </p:spPr>
        <p:txBody>
          <a:bodyPr/>
          <a:lstStyle/>
          <a:p>
            <a:r>
              <a:rPr lang="en-US" sz="2200" smtClean="0"/>
              <a:t>Describe </a:t>
            </a:r>
            <a:r>
              <a:rPr lang="en-US" sz="2200" b="1" smtClean="0">
                <a:solidFill>
                  <a:srgbClr val="C00000"/>
                </a:solidFill>
              </a:rPr>
              <a:t>cómo</a:t>
            </a:r>
            <a:r>
              <a:rPr lang="en-US" sz="2200" smtClean="0"/>
              <a:t> debe realizarse el cálculo, no el </a:t>
            </a:r>
            <a:r>
              <a:rPr lang="en-US" sz="2200" smtClean="0">
                <a:solidFill>
                  <a:srgbClr val="C00000"/>
                </a:solidFill>
              </a:rPr>
              <a:t>porqué</a:t>
            </a:r>
            <a:r>
              <a:rPr lang="en-US" sz="2200" smtClean="0"/>
              <a:t>.</a:t>
            </a:r>
          </a:p>
          <a:p>
            <a:r>
              <a:rPr lang="en-US" sz="2200" smtClean="0"/>
              <a:t>Un cómputo consiste en una serie de sentencias, ejecutadas según un control de flujo </a:t>
            </a:r>
            <a:r>
              <a:rPr lang="en-US" sz="2200" b="1" smtClean="0">
                <a:solidFill>
                  <a:srgbClr val="002060"/>
                </a:solidFill>
              </a:rPr>
              <a:t>explícito</a:t>
            </a:r>
            <a:r>
              <a:rPr lang="en-US" sz="2200" smtClean="0"/>
              <a:t>, que </a:t>
            </a:r>
            <a:r>
              <a:rPr lang="en-US" sz="2200" b="1" smtClean="0">
                <a:solidFill>
                  <a:srgbClr val="002060"/>
                </a:solidFill>
              </a:rPr>
              <a:t>modifican el estado </a:t>
            </a:r>
            <a:r>
              <a:rPr lang="en-US" sz="2200" smtClean="0"/>
              <a:t>del programa.</a:t>
            </a:r>
          </a:p>
          <a:p>
            <a:r>
              <a:rPr lang="en-US" sz="2200" smtClean="0"/>
              <a:t>Las variables son </a:t>
            </a:r>
            <a:r>
              <a:rPr lang="en-US" sz="2200" b="1" smtClean="0">
                <a:solidFill>
                  <a:srgbClr val="002060"/>
                </a:solidFill>
              </a:rPr>
              <a:t>celdas de memoria </a:t>
            </a:r>
            <a:r>
              <a:rPr lang="en-US" sz="2200" smtClean="0"/>
              <a:t>que contienen datos (o referencias), pueden ser modificadas, y representan el </a:t>
            </a:r>
            <a:r>
              <a:rPr lang="en-US" sz="2200" b="1" smtClean="0">
                <a:solidFill>
                  <a:srgbClr val="002060"/>
                </a:solidFill>
              </a:rPr>
              <a:t>estado</a:t>
            </a:r>
            <a:r>
              <a:rPr lang="en-US" sz="2200" smtClean="0"/>
              <a:t> del programa.</a:t>
            </a:r>
          </a:p>
          <a:p>
            <a:r>
              <a:rPr lang="en-US" sz="2200" smtClean="0"/>
              <a:t>La sentencia principal es la </a:t>
            </a:r>
            <a:r>
              <a:rPr lang="en-US" sz="2200" b="1" smtClean="0">
                <a:solidFill>
                  <a:srgbClr val="002060"/>
                </a:solidFill>
              </a:rPr>
              <a:t>asignación</a:t>
            </a:r>
            <a:r>
              <a:rPr lang="en-US" sz="2200" smtClean="0"/>
              <a:t>.</a:t>
            </a:r>
          </a:p>
          <a:p>
            <a:r>
              <a:rPr lang="en-US" sz="2200" smtClean="0"/>
              <a:t>Es el estándar ‘de facto’.</a:t>
            </a:r>
            <a:endParaRPr lang="en-US" sz="2200"/>
          </a:p>
          <a:p>
            <a:pPr lvl="1"/>
            <a:r>
              <a:rPr lang="en-US" sz="1800" smtClean="0"/>
              <a:t>Asociados al paradigma imperativo se encuentran los paradigmas </a:t>
            </a:r>
            <a:r>
              <a:rPr lang="en-US" sz="1800" b="1" smtClean="0">
                <a:solidFill>
                  <a:srgbClr val="002060"/>
                </a:solidFill>
              </a:rPr>
              <a:t>procedural</a:t>
            </a:r>
            <a:r>
              <a:rPr lang="en-US" sz="1800" smtClean="0"/>
              <a:t>, </a:t>
            </a:r>
            <a:r>
              <a:rPr lang="en-US" sz="1800" b="1" smtClean="0">
                <a:solidFill>
                  <a:srgbClr val="002060"/>
                </a:solidFill>
              </a:rPr>
              <a:t>modular</a:t>
            </a:r>
            <a:r>
              <a:rPr lang="en-US" sz="1800" smtClean="0"/>
              <a:t>, y la programación </a:t>
            </a:r>
            <a:r>
              <a:rPr lang="en-US" sz="1800" b="1" smtClean="0">
                <a:solidFill>
                  <a:srgbClr val="002060"/>
                </a:solidFill>
              </a:rPr>
              <a:t>estructurada</a:t>
            </a:r>
            <a:r>
              <a:rPr lang="en-US" sz="1800" smtClean="0"/>
              <a:t>.</a:t>
            </a:r>
          </a:p>
          <a:p>
            <a:pPr lvl="1"/>
            <a:r>
              <a:rPr lang="en-US" sz="1800" smtClean="0"/>
              <a:t>El lenguaje representativo sería FORTRAN-77, junto con COBOL, BASIC, PASCAL, C, ADA.</a:t>
            </a:r>
          </a:p>
          <a:p>
            <a:pPr lvl="1"/>
            <a:r>
              <a:rPr lang="en-US" sz="1800" smtClean="0"/>
              <a:t>También lo implementan Java, C++, C#, Eiffel, Python, ...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50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400" smtClean="0"/>
              <a:t>Cálculo lambda - Representación</a:t>
            </a:r>
            <a:endParaRPr lang="en-US" sz="34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560840" cy="5112568"/>
          </a:xfrm>
        </p:spPr>
        <p:txBody>
          <a:bodyPr/>
          <a:lstStyle/>
          <a:p>
            <a:r>
              <a:rPr lang="es-ES" sz="2200" smtClean="0"/>
              <a:t>Representación de los valores lógicos, condicional, test si valor nulo, test menor o igual:</a:t>
            </a:r>
          </a:p>
          <a:p>
            <a:pPr lvl="2">
              <a:buNone/>
            </a:pPr>
            <a:r>
              <a:rPr lang="fr-FR" sz="2400" b="1" smtClean="0">
                <a:solidFill>
                  <a:srgbClr val="000080"/>
                </a:solidFill>
                <a:latin typeface="Consolas"/>
              </a:rPr>
              <a:t>T</a:t>
            </a:r>
            <a:r>
              <a:rPr lang="fr-FR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fr-FR" sz="2400" b="1" i="1" smtClean="0">
                <a:solidFill>
                  <a:srgbClr val="000080"/>
                </a:solidFill>
                <a:latin typeface="Times New Roman"/>
              </a:rPr>
              <a:t>x y . x</a:t>
            </a:r>
          </a:p>
          <a:p>
            <a:pPr lvl="2">
              <a:buNone/>
            </a:pPr>
            <a:r>
              <a:rPr lang="es-ES" sz="2400" b="1" smtClean="0">
                <a:solidFill>
                  <a:srgbClr val="000080"/>
                </a:solidFill>
                <a:latin typeface="Consolas"/>
              </a:rPr>
              <a:t>F</a:t>
            </a:r>
            <a:r>
              <a:rPr lang="es-ES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x y . y</a:t>
            </a:r>
          </a:p>
          <a:p>
            <a:pPr lvl="2">
              <a:buNone/>
            </a:pPr>
            <a:r>
              <a:rPr lang="en-US" sz="2400" b="1" smtClean="0">
                <a:solidFill>
                  <a:srgbClr val="000080"/>
                </a:solidFill>
                <a:latin typeface="Consolas"/>
              </a:rPr>
              <a:t>If</a:t>
            </a:r>
            <a:r>
              <a:rPr lang="en-US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en-US" sz="2400" b="1" i="1" smtClean="0">
                <a:solidFill>
                  <a:srgbClr val="000080"/>
                </a:solidFill>
                <a:latin typeface="Times New Roman"/>
              </a:rPr>
              <a:t>p a b . p a b</a:t>
            </a:r>
          </a:p>
          <a:p>
            <a:pPr lvl="2">
              <a:buNone/>
            </a:pPr>
            <a:r>
              <a:rPr lang="pt-BR" sz="2400" b="1" smtClean="0">
                <a:solidFill>
                  <a:srgbClr val="000080"/>
                </a:solidFill>
                <a:latin typeface="Consolas"/>
              </a:rPr>
              <a:t>Is0</a:t>
            </a:r>
            <a:r>
              <a:rPr lang="pt-BR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pt-BR" sz="2400" b="1" i="1" smtClean="0">
                <a:solidFill>
                  <a:srgbClr val="000080"/>
                </a:solidFill>
                <a:latin typeface="Times New Roman"/>
              </a:rPr>
              <a:t>n . n (</a:t>
            </a:r>
            <a:r>
              <a:rPr lang="pt-BR" sz="2400" b="1" i="1" smtClean="0">
                <a:solidFill>
                  <a:srgbClr val="000080"/>
                </a:solidFill>
                <a:latin typeface="Symbol"/>
              </a:rPr>
              <a:t>l </a:t>
            </a:r>
            <a:r>
              <a:rPr lang="pt-BR" sz="2400" b="1" i="1" smtClean="0">
                <a:solidFill>
                  <a:srgbClr val="000080"/>
                </a:solidFill>
                <a:latin typeface="Times New Roman"/>
              </a:rPr>
              <a:t>x . </a:t>
            </a:r>
            <a:r>
              <a:rPr lang="pt-BR" sz="2400" b="1" smtClean="0">
                <a:solidFill>
                  <a:srgbClr val="000080"/>
                </a:solidFill>
                <a:latin typeface="Consolas"/>
              </a:rPr>
              <a:t>F</a:t>
            </a:r>
            <a:r>
              <a:rPr lang="pt-BR" sz="2400" b="1" i="1" smtClean="0">
                <a:solidFill>
                  <a:srgbClr val="000080"/>
                </a:solidFill>
                <a:latin typeface="Times New Roman"/>
              </a:rPr>
              <a:t>) </a:t>
            </a:r>
            <a:r>
              <a:rPr lang="pt-BR" sz="2400" b="1" smtClean="0">
                <a:solidFill>
                  <a:srgbClr val="000080"/>
                </a:solidFill>
                <a:latin typeface="Consolas"/>
              </a:rPr>
              <a:t>T</a:t>
            </a:r>
            <a:endParaRPr lang="pt-BR" sz="2400" b="1" smtClean="0">
              <a:solidFill>
                <a:srgbClr val="000080"/>
              </a:solidFill>
              <a:latin typeface="Times New Roman"/>
            </a:endParaRPr>
          </a:p>
          <a:p>
            <a:pPr lvl="2">
              <a:buNone/>
            </a:pPr>
            <a:r>
              <a:rPr lang="pt-BR" sz="2400" b="1" smtClean="0">
                <a:solidFill>
                  <a:srgbClr val="000080"/>
                </a:solidFill>
                <a:latin typeface="Consolas"/>
              </a:rPr>
              <a:t>Leq</a:t>
            </a:r>
            <a:r>
              <a:rPr lang="pt-BR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pt-BR" sz="2400" b="1" i="1" smtClean="0">
                <a:solidFill>
                  <a:srgbClr val="000080"/>
                </a:solidFill>
                <a:latin typeface="Times New Roman"/>
              </a:rPr>
              <a:t>n m . </a:t>
            </a:r>
            <a:r>
              <a:rPr lang="pt-BR" sz="2400" b="1" smtClean="0">
                <a:solidFill>
                  <a:srgbClr val="000080"/>
                </a:solidFill>
                <a:latin typeface="Consolas"/>
              </a:rPr>
              <a:t>Is0</a:t>
            </a:r>
            <a:r>
              <a:rPr lang="pt-BR" sz="2400" b="1" i="1" smtClean="0">
                <a:solidFill>
                  <a:srgbClr val="000080"/>
                </a:solidFill>
                <a:latin typeface="Times New Roman"/>
              </a:rPr>
              <a:t> (</a:t>
            </a:r>
            <a:r>
              <a:rPr lang="pt-BR" sz="2400" b="1" smtClean="0">
                <a:solidFill>
                  <a:srgbClr val="000080"/>
                </a:solidFill>
                <a:latin typeface="Consolas"/>
              </a:rPr>
              <a:t>Sub</a:t>
            </a:r>
            <a:r>
              <a:rPr lang="pt-BR" sz="2400" b="1" i="1" smtClean="0">
                <a:solidFill>
                  <a:srgbClr val="000080"/>
                </a:solidFill>
                <a:latin typeface="Times New Roman"/>
              </a:rPr>
              <a:t> n m)</a:t>
            </a:r>
          </a:p>
          <a:p>
            <a:r>
              <a:rPr lang="es-ES" sz="2200" smtClean="0">
                <a:ea typeface="+mn-ea"/>
                <a:cs typeface="+mn-cs"/>
              </a:rPr>
              <a:t>Recursividad (combinador Y):</a:t>
            </a:r>
          </a:p>
          <a:p>
            <a:pPr lvl="2">
              <a:buNone/>
            </a:pPr>
            <a:r>
              <a:rPr lang="es-ES" sz="2400" b="1" smtClean="0">
                <a:solidFill>
                  <a:srgbClr val="000080"/>
                </a:solidFill>
                <a:latin typeface="Consolas"/>
              </a:rPr>
              <a:t>Y</a:t>
            </a:r>
            <a:r>
              <a:rPr lang="es-ES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g . (</a:t>
            </a:r>
            <a:r>
              <a:rPr lang="es-ES" sz="2400" b="1" i="1" smtClean="0">
                <a:solidFill>
                  <a:srgbClr val="000080"/>
                </a:solidFill>
                <a:latin typeface="Symbol"/>
              </a:rPr>
              <a:t>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x . g (x x)) (</a:t>
            </a:r>
            <a:r>
              <a:rPr lang="es-ES" sz="2400" b="1" i="1" smtClean="0">
                <a:solidFill>
                  <a:srgbClr val="000080"/>
                </a:solidFill>
                <a:latin typeface="Symbol"/>
              </a:rPr>
              <a:t>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x . g (x x))</a:t>
            </a:r>
          </a:p>
          <a:p>
            <a:pPr lvl="2">
              <a:buNone/>
            </a:pPr>
            <a:r>
              <a:rPr lang="es-ES" sz="2400" b="1" smtClean="0">
                <a:solidFill>
                  <a:srgbClr val="000080"/>
                </a:solidFill>
                <a:latin typeface="Consolas"/>
              </a:rPr>
              <a:t>Y</a:t>
            </a:r>
            <a:r>
              <a:rPr lang="es-ES" sz="2400" b="1" smtClean="0">
                <a:solidFill>
                  <a:srgbClr val="000080"/>
                </a:solidFill>
                <a:latin typeface="Symbol"/>
              </a:rPr>
              <a:t> </a:t>
            </a:r>
            <a:r>
              <a:rPr lang="es-ES" sz="2400" b="1" i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" sz="2400" b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s-ES" sz="2400" b="1" smtClean="0">
                <a:solidFill>
                  <a:srgbClr val="000080"/>
                </a:solidFill>
                <a:latin typeface="Symbol"/>
              </a:rPr>
              <a:t>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(</a:t>
            </a:r>
            <a:r>
              <a:rPr lang="es-ES" sz="2400" b="1" i="1" smtClean="0">
                <a:solidFill>
                  <a:srgbClr val="000080"/>
                </a:solidFill>
                <a:latin typeface="Symbol"/>
              </a:rPr>
              <a:t>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x . f (x x)) (</a:t>
            </a:r>
            <a:r>
              <a:rPr lang="es-ES" sz="2400" b="1" i="1" smtClean="0">
                <a:solidFill>
                  <a:srgbClr val="000080"/>
                </a:solidFill>
                <a:latin typeface="Symbol"/>
              </a:rPr>
              <a:t>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x . f (x x)) </a:t>
            </a:r>
          </a:p>
          <a:p>
            <a:pPr lvl="2">
              <a:buFont typeface="Symbol"/>
              <a:buChar char=" "/>
            </a:pPr>
            <a:r>
              <a:rPr lang="es-ES" sz="2400" b="1" smtClean="0">
                <a:solidFill>
                  <a:srgbClr val="000080"/>
                </a:solidFill>
                <a:latin typeface="Symbol"/>
              </a:rPr>
              <a:t>=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f  ((</a:t>
            </a:r>
            <a:r>
              <a:rPr lang="es-ES" sz="2400" b="1" i="1" smtClean="0">
                <a:solidFill>
                  <a:srgbClr val="000080"/>
                </a:solidFill>
                <a:latin typeface="Symbol"/>
              </a:rPr>
              <a:t>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x . f (x x)) (</a:t>
            </a:r>
            <a:r>
              <a:rPr lang="es-ES" sz="2400" b="1" i="1" smtClean="0">
                <a:solidFill>
                  <a:srgbClr val="000080"/>
                </a:solidFill>
                <a:latin typeface="Symbol"/>
              </a:rPr>
              <a:t>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x . f (x x)))</a:t>
            </a:r>
          </a:p>
          <a:p>
            <a:pPr lvl="2">
              <a:buFont typeface="Symbol"/>
              <a:buChar char=" "/>
            </a:pP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= f ( </a:t>
            </a:r>
            <a:r>
              <a:rPr lang="es-ES" sz="2400" b="1" smtClean="0">
                <a:solidFill>
                  <a:srgbClr val="000080"/>
                </a:solidFill>
                <a:latin typeface="Consolas"/>
              </a:rPr>
              <a:t>Y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f )</a:t>
            </a:r>
          </a:p>
          <a:p>
            <a:pPr lvl="2">
              <a:buNone/>
            </a:pPr>
            <a:endParaRPr lang="pt-BR" sz="240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51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400" smtClean="0"/>
              <a:t>Cálculo lambda - MCD</a:t>
            </a:r>
            <a:endParaRPr lang="en-US" sz="34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560840" cy="5112568"/>
          </a:xfrm>
        </p:spPr>
        <p:txBody>
          <a:bodyPr/>
          <a:lstStyle/>
          <a:p>
            <a:r>
              <a:rPr lang="es-ES" sz="2200" smtClean="0"/>
              <a:t>El cálculo del máximo común divisor se puede expresar:</a:t>
            </a:r>
          </a:p>
          <a:p>
            <a:pPr lvl="2">
              <a:buNone/>
            </a:pPr>
            <a:r>
              <a:rPr lang="es-ES" sz="2400" b="1" smtClean="0">
                <a:solidFill>
                  <a:srgbClr val="000080"/>
                </a:solidFill>
                <a:latin typeface="Consolas"/>
              </a:rPr>
              <a:t>Mcd0</a:t>
            </a:r>
            <a:r>
              <a:rPr lang="es-ES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r a b . </a:t>
            </a:r>
            <a:r>
              <a:rPr lang="es-ES" sz="2400" b="1" smtClean="0">
                <a:solidFill>
                  <a:srgbClr val="000080"/>
                </a:solidFill>
                <a:latin typeface="Consolas"/>
              </a:rPr>
              <a:t>If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</a:t>
            </a:r>
            <a:r>
              <a:rPr lang="es-ES" sz="2400" b="1" smtClean="0">
                <a:solidFill>
                  <a:srgbClr val="000080"/>
                </a:solidFill>
                <a:latin typeface="Times New Roman"/>
              </a:rPr>
              <a:t>(</a:t>
            </a:r>
            <a:r>
              <a:rPr lang="es-ES" sz="2400" b="1" smtClean="0">
                <a:solidFill>
                  <a:srgbClr val="000080"/>
                </a:solidFill>
                <a:latin typeface="Consolas"/>
              </a:rPr>
              <a:t>Is0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b</a:t>
            </a:r>
            <a:r>
              <a:rPr lang="es-ES" sz="2400" b="1" smtClean="0">
                <a:solidFill>
                  <a:srgbClr val="000080"/>
                </a:solidFill>
                <a:latin typeface="Times New Roman"/>
              </a:rPr>
              <a:t>)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a </a:t>
            </a:r>
            <a:r>
              <a:rPr lang="es-ES" sz="2400" b="1" smtClean="0">
                <a:solidFill>
                  <a:srgbClr val="000080"/>
                </a:solidFill>
                <a:latin typeface="Times New Roman"/>
              </a:rPr>
              <a:t>(</a:t>
            </a:r>
            <a:r>
              <a:rPr lang="es-ES" sz="2400" b="1" smtClean="0">
                <a:solidFill>
                  <a:srgbClr val="000080"/>
                </a:solidFill>
                <a:latin typeface="Consolas"/>
              </a:rPr>
              <a:t>If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</a:t>
            </a:r>
            <a:r>
              <a:rPr lang="es-ES" sz="2400" b="1" smtClean="0">
                <a:solidFill>
                  <a:srgbClr val="000080"/>
                </a:solidFill>
                <a:latin typeface="Times New Roman"/>
              </a:rPr>
              <a:t>(</a:t>
            </a:r>
            <a:r>
              <a:rPr lang="es-ES" sz="2400" b="1" smtClean="0">
                <a:solidFill>
                  <a:srgbClr val="000080"/>
                </a:solidFill>
                <a:latin typeface="Consolas"/>
              </a:rPr>
              <a:t>Leq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b a</a:t>
            </a:r>
            <a:r>
              <a:rPr lang="es-ES" sz="2400" b="1" smtClean="0">
                <a:solidFill>
                  <a:srgbClr val="000080"/>
                </a:solidFill>
                <a:latin typeface="Times New Roman"/>
              </a:rPr>
              <a:t>) </a:t>
            </a:r>
          </a:p>
          <a:p>
            <a:pPr lvl="2">
              <a:buNone/>
            </a:pP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             </a:t>
            </a:r>
            <a:r>
              <a:rPr lang="es-ES" sz="2400" b="1" smtClean="0">
                <a:solidFill>
                  <a:srgbClr val="000080"/>
                </a:solidFill>
                <a:latin typeface="Times New Roman"/>
              </a:rPr>
              <a:t>(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r a </a:t>
            </a:r>
            <a:r>
              <a:rPr lang="es-ES" sz="2400" b="1" smtClean="0">
                <a:solidFill>
                  <a:srgbClr val="000080"/>
                </a:solidFill>
                <a:latin typeface="Times New Roman"/>
              </a:rPr>
              <a:t>(</a:t>
            </a:r>
            <a:r>
              <a:rPr lang="es-ES" sz="2400" b="1" smtClean="0">
                <a:solidFill>
                  <a:srgbClr val="000080"/>
                </a:solidFill>
                <a:latin typeface="Consolas"/>
              </a:rPr>
              <a:t>Sub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a b</a:t>
            </a:r>
            <a:r>
              <a:rPr lang="es-ES" sz="2400" b="1" smtClean="0">
                <a:solidFill>
                  <a:srgbClr val="000080"/>
                </a:solidFill>
                <a:latin typeface="Times New Roman"/>
              </a:rPr>
              <a:t>))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</a:t>
            </a:r>
            <a:r>
              <a:rPr lang="es-ES" sz="2400" b="1" smtClean="0">
                <a:solidFill>
                  <a:srgbClr val="000080"/>
                </a:solidFill>
                <a:latin typeface="Times New Roman"/>
              </a:rPr>
              <a:t>(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r b </a:t>
            </a:r>
            <a:r>
              <a:rPr lang="es-ES" sz="2400" b="1" smtClean="0">
                <a:solidFill>
                  <a:srgbClr val="000080"/>
                </a:solidFill>
                <a:latin typeface="Times New Roman"/>
              </a:rPr>
              <a:t>(</a:t>
            </a:r>
            <a:r>
              <a:rPr lang="es-ES" sz="2400" b="1" smtClean="0">
                <a:solidFill>
                  <a:srgbClr val="000080"/>
                </a:solidFill>
                <a:latin typeface="Consolas"/>
              </a:rPr>
              <a:t>Sub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b a</a:t>
            </a:r>
            <a:r>
              <a:rPr lang="es-ES" sz="2400" b="1" smtClean="0">
                <a:solidFill>
                  <a:srgbClr val="000080"/>
                </a:solidFill>
                <a:latin typeface="Times New Roman"/>
              </a:rPr>
              <a:t>)))</a:t>
            </a:r>
          </a:p>
          <a:p>
            <a:pPr lvl="2">
              <a:buNone/>
            </a:pPr>
            <a:r>
              <a:rPr lang="es-ES" sz="2400" b="1" smtClean="0">
                <a:solidFill>
                  <a:srgbClr val="000080"/>
                </a:solidFill>
                <a:latin typeface="Consolas"/>
              </a:rPr>
              <a:t>Mcd</a:t>
            </a:r>
            <a:r>
              <a:rPr lang="es-ES" sz="2400" b="1" smtClean="0">
                <a:solidFill>
                  <a:srgbClr val="000080"/>
                </a:solidFill>
                <a:latin typeface="Symbol"/>
              </a:rPr>
              <a:t> º l 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a b . </a:t>
            </a:r>
            <a:r>
              <a:rPr lang="es-ES" sz="2400" b="1" smtClean="0">
                <a:solidFill>
                  <a:srgbClr val="000080"/>
                </a:solidFill>
                <a:latin typeface="Consolas"/>
              </a:rPr>
              <a:t>Mcd0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</a:t>
            </a:r>
            <a:r>
              <a:rPr lang="es-ES" sz="2400" b="1" smtClean="0">
                <a:solidFill>
                  <a:srgbClr val="000080"/>
                </a:solidFill>
                <a:latin typeface="Times New Roman"/>
              </a:rPr>
              <a:t>(</a:t>
            </a:r>
            <a:r>
              <a:rPr lang="es-ES" sz="2400" b="1" i="1" smtClean="0">
                <a:solidFill>
                  <a:srgbClr val="000080"/>
                </a:solidFill>
                <a:latin typeface="Consolas"/>
              </a:rPr>
              <a:t>Y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</a:t>
            </a:r>
            <a:r>
              <a:rPr lang="es-ES" sz="2400" b="1" smtClean="0">
                <a:solidFill>
                  <a:srgbClr val="000080"/>
                </a:solidFill>
                <a:latin typeface="Consolas"/>
              </a:rPr>
              <a:t>Mcd0</a:t>
            </a:r>
            <a:r>
              <a:rPr lang="es-ES" sz="2400" b="1" smtClean="0">
                <a:solidFill>
                  <a:srgbClr val="000080"/>
                </a:solidFill>
                <a:latin typeface="Times New Roman"/>
              </a:rPr>
              <a:t>)</a:t>
            </a:r>
            <a:r>
              <a:rPr lang="es-ES" sz="2400" b="1" i="1" smtClean="0">
                <a:solidFill>
                  <a:srgbClr val="000080"/>
                </a:solidFill>
                <a:latin typeface="Times New Roman"/>
              </a:rPr>
              <a:t> b a</a:t>
            </a:r>
          </a:p>
          <a:p>
            <a:r>
              <a:rPr lang="es-ES" sz="2200" smtClean="0">
                <a:ea typeface="+mn-ea"/>
                <a:cs typeface="+mn-cs"/>
              </a:rPr>
              <a:t>Expandiendo las definiciones:</a:t>
            </a:r>
          </a:p>
          <a:p>
            <a:pPr marL="363538" lvl="2" indent="0">
              <a:buNone/>
            </a:pP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a b .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r c d .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p e f . p e f) ((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n . n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x g y . y)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x y . x)) d) c ((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p h i . p h i) ((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n m .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j . j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x k y . y)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x y . x)) ((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l o . l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p f x . p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g h . h (g f))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q . x)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s . s)) o) n m)) d c) (r c ((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n m . n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t f x . t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g h . h (g f))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u . x)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v . v)) m) c d)) (r d ((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n m . n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w f x . w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g h . h (g f))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y . x)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z . z)) m) d c)))) ((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g .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x . g (x x))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x . g (x x)))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r a' b' .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p c' d' . p c' d') ((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n . n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x e' y . y)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x y . x)) b') a' ((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p f' g' . p f' g') ((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n m .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h' . h'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x i' y . y)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x y . x)) ((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j' k' . j'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l' f x . l'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g h . h (g f))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m' . x)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n' . n')) k') n m)) b' a') (r a' ((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n m . n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o' f x . o'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g h . h (g f))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p' . x)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q' . q')) m) a' b')) (r b' ((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n m . n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r' f x . r'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g h . h (g f))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s' . x) (</a:t>
            </a:r>
            <a:r>
              <a:rPr lang="pt-BR" sz="1800" b="1" i="1" smtClean="0">
                <a:solidFill>
                  <a:srgbClr val="C00000"/>
                </a:solidFill>
                <a:latin typeface="Symbol"/>
              </a:rPr>
              <a:t>l </a:t>
            </a:r>
            <a:r>
              <a:rPr lang="pt-BR" sz="1800" b="1" i="1" smtClean="0">
                <a:solidFill>
                  <a:srgbClr val="C00000"/>
                </a:solidFill>
                <a:latin typeface="Times New Roman"/>
              </a:rPr>
              <a:t>t' . t')) m) b' a'))))) b a</a:t>
            </a:r>
            <a:endParaRPr lang="es-ES" sz="1800" b="1" smtClean="0">
              <a:solidFill>
                <a:srgbClr val="C00000"/>
              </a:solidFill>
              <a:latin typeface="Consolas"/>
            </a:endParaRPr>
          </a:p>
          <a:p>
            <a:pPr lvl="2">
              <a:buFont typeface="Symbol"/>
              <a:buChar char="l"/>
            </a:pPr>
            <a:endParaRPr lang="pt-BR" sz="240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52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Modelos de Cómputo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560840" cy="5112568"/>
          </a:xfrm>
        </p:spPr>
        <p:txBody>
          <a:bodyPr/>
          <a:lstStyle/>
          <a:p>
            <a:r>
              <a:rPr lang="es-ES" sz="2200" smtClean="0"/>
              <a:t>Las máquinas de Turing, y sus extensiones en las máquinas RAM sirven de inspiración al </a:t>
            </a:r>
            <a:r>
              <a:rPr lang="es-ES" sz="2200" smtClean="0">
                <a:solidFill>
                  <a:srgbClr val="002060"/>
                </a:solidFill>
              </a:rPr>
              <a:t>paradigma imperativo</a:t>
            </a:r>
            <a:r>
              <a:rPr lang="es-ES" sz="2200" smtClean="0"/>
              <a:t>: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Un cómputo es una secuencia de operaciones..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..que </a:t>
            </a:r>
            <a:r>
              <a:rPr lang="es-ES" sz="1800" b="1" smtClean="0">
                <a:solidFill>
                  <a:srgbClr val="002060"/>
                </a:solidFill>
              </a:rPr>
              <a:t>modifican el estado </a:t>
            </a:r>
            <a:r>
              <a:rPr lang="es-ES" sz="1800" smtClean="0"/>
              <a:t>del programa (registros)..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..y cuyos resultados </a:t>
            </a:r>
            <a:r>
              <a:rPr lang="es-ES" sz="1800" b="1" smtClean="0">
                <a:solidFill>
                  <a:srgbClr val="002060"/>
                </a:solidFill>
              </a:rPr>
              <a:t>determinan la secuencia </a:t>
            </a:r>
            <a:r>
              <a:rPr lang="es-ES" sz="1800" smtClean="0"/>
              <a:t>de ejecución.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El cálculo lambda (y su variante la lógica combinatoria) sirve de inspiración al </a:t>
            </a:r>
            <a:r>
              <a:rPr lang="es-ES" sz="2200" smtClean="0">
                <a:solidFill>
                  <a:srgbClr val="006600"/>
                </a:solidFill>
              </a:rPr>
              <a:t>paradigma funcional</a:t>
            </a:r>
            <a:r>
              <a:rPr lang="es-ES" sz="2200" smtClean="0"/>
              <a:t>: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Un cómputo consiste en una </a:t>
            </a:r>
            <a:r>
              <a:rPr lang="es-ES" sz="1800" b="1" smtClean="0">
                <a:solidFill>
                  <a:srgbClr val="002060"/>
                </a:solidFill>
              </a:rPr>
              <a:t>expresión</a:t>
            </a:r>
            <a:r>
              <a:rPr lang="es-ES" sz="1800" smtClean="0"/>
              <a:t> que puede ser transformada en otras mediante </a:t>
            </a:r>
            <a:r>
              <a:rPr lang="es-ES" sz="1800" b="1" smtClean="0">
                <a:solidFill>
                  <a:srgbClr val="002060"/>
                </a:solidFill>
              </a:rPr>
              <a:t>reglas de reescritura</a:t>
            </a:r>
            <a:r>
              <a:rPr lang="es-ES" sz="1800" smtClean="0"/>
              <a:t>.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El orden de evaluación es </a:t>
            </a:r>
            <a:r>
              <a:rPr lang="es-ES" sz="1800" b="1" smtClean="0">
                <a:solidFill>
                  <a:srgbClr val="002060"/>
                </a:solidFill>
              </a:rPr>
              <a:t>irrelevante</a:t>
            </a:r>
            <a:r>
              <a:rPr lang="es-ES" sz="1800" smtClean="0"/>
              <a:t>.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Las máquinas de Turing, el cálculo lambda y las funciones recursivas son </a:t>
            </a:r>
            <a:r>
              <a:rPr lang="es-ES" sz="2200" b="1" smtClean="0">
                <a:solidFill>
                  <a:srgbClr val="C00000"/>
                </a:solidFill>
              </a:rPr>
              <a:t>equivalentes</a:t>
            </a:r>
            <a:r>
              <a:rPr lang="es-ES" sz="22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53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Lenguajes de Programación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560840" cy="5112568"/>
          </a:xfrm>
        </p:spPr>
        <p:txBody>
          <a:bodyPr/>
          <a:lstStyle/>
          <a:p>
            <a:r>
              <a:rPr lang="es-ES" sz="2200" smtClean="0"/>
              <a:t>Lenguaje artificial diseñado para expresar cómputos que pueden ser llevados a cabo por una máquina.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Basado en un </a:t>
            </a:r>
            <a:r>
              <a:rPr lang="es-ES" sz="1800" smtClean="0">
                <a:solidFill>
                  <a:srgbClr val="C00000"/>
                </a:solidFill>
              </a:rPr>
              <a:t>modelo de cómputo </a:t>
            </a:r>
            <a:r>
              <a:rPr lang="es-ES" sz="1800" smtClean="0"/>
              <a:t>(que puede o no coincidir con el de la máquina en que se va a ejecutar)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Define un </a:t>
            </a:r>
            <a:r>
              <a:rPr lang="es-ES" sz="1800" smtClean="0">
                <a:solidFill>
                  <a:srgbClr val="006600"/>
                </a:solidFill>
              </a:rPr>
              <a:t>nivel de abstracción </a:t>
            </a:r>
            <a:r>
              <a:rPr lang="es-ES" sz="1800" smtClean="0"/>
              <a:t>más elevado (más cercano al programador)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Debe traducirse a un código que pueda entender el procesador: el </a:t>
            </a:r>
            <a:r>
              <a:rPr lang="es-ES" sz="1800" b="1" smtClean="0">
                <a:solidFill>
                  <a:srgbClr val="002060"/>
                </a:solidFill>
              </a:rPr>
              <a:t>código máquina</a:t>
            </a:r>
            <a:r>
              <a:rPr lang="es-ES" sz="1800" smtClean="0"/>
              <a:t>.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Modos de traducción: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Lenguaje Compilado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Lenguaje Interpretado (Entorno interactivo)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Lenguaje traducido a Código Intermedio (Java </a:t>
            </a:r>
            <a:r>
              <a:rPr lang="es-ES" sz="1800" smtClean="0">
                <a:sym typeface="Wingdings" pitchFamily="2" charset="2"/>
              </a:rPr>
              <a:t></a:t>
            </a:r>
            <a:r>
              <a:rPr lang="es-ES" sz="1800" smtClean="0"/>
              <a:t> Bytecodes, .NET </a:t>
            </a:r>
            <a:r>
              <a:rPr lang="es-ES" sz="1800" smtClean="0">
                <a:sym typeface="Wingdings" pitchFamily="2" charset="2"/>
              </a:rPr>
              <a:t> IDL)</a:t>
            </a:r>
            <a:endParaRPr lang="es-ES" sz="1800" smtClean="0"/>
          </a:p>
          <a:p>
            <a:pPr lvl="1">
              <a:spcBef>
                <a:spcPts val="800"/>
              </a:spcBef>
            </a:pPr>
            <a:endParaRPr lang="es-E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 redondeado"/>
          <p:cNvSpPr/>
          <p:nvPr/>
        </p:nvSpPr>
        <p:spPr bwMode="auto">
          <a:xfrm>
            <a:off x="3491880" y="4221088"/>
            <a:ext cx="4176464" cy="1800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54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Estrategias de traducción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560840" cy="792088"/>
          </a:xfrm>
        </p:spPr>
        <p:txBody>
          <a:bodyPr/>
          <a:lstStyle/>
          <a:p>
            <a:r>
              <a:rPr lang="es-ES" sz="2200" smtClean="0"/>
              <a:t>Código compilado:</a:t>
            </a:r>
          </a:p>
          <a:p>
            <a:pPr lvl="1">
              <a:spcBef>
                <a:spcPts val="800"/>
              </a:spcBef>
            </a:pPr>
            <a:endParaRPr lang="es-ES" sz="180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827584" y="1844824"/>
            <a:ext cx="90120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1200" b="1" smtClean="0"/>
              <a:t>Programa</a:t>
            </a:r>
            <a:endParaRPr lang="es-ES" sz="1200" b="1"/>
          </a:p>
        </p:txBody>
      </p:sp>
      <p:pic>
        <p:nvPicPr>
          <p:cNvPr id="400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1714500" cy="203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88840"/>
            <a:ext cx="1714500" cy="203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00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97152"/>
            <a:ext cx="164782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373216"/>
            <a:ext cx="164782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3" name="12 CuadroTexto"/>
          <p:cNvSpPr txBox="1"/>
          <p:nvPr/>
        </p:nvSpPr>
        <p:spPr>
          <a:xfrm>
            <a:off x="827584" y="4509120"/>
            <a:ext cx="86409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Módulos</a:t>
            </a:r>
            <a:endParaRPr lang="es-ES" sz="1200" b="1"/>
          </a:p>
        </p:txBody>
      </p:sp>
      <p:sp>
        <p:nvSpPr>
          <p:cNvPr id="14" name="13 Flecha doblada hacia arriba"/>
          <p:cNvSpPr/>
          <p:nvPr/>
        </p:nvSpPr>
        <p:spPr bwMode="auto">
          <a:xfrm>
            <a:off x="2699792" y="3068960"/>
            <a:ext cx="720080" cy="2160240"/>
          </a:xfrm>
          <a:prstGeom prst="bent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14 Flecha derecha"/>
          <p:cNvSpPr/>
          <p:nvPr/>
        </p:nvSpPr>
        <p:spPr bwMode="auto">
          <a:xfrm>
            <a:off x="2771800" y="2492896"/>
            <a:ext cx="1656184" cy="57606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Compilación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652120" y="42930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Librerías</a:t>
            </a:r>
          </a:p>
          <a:p>
            <a:pPr>
              <a:buNone/>
            </a:pPr>
            <a:r>
              <a:rPr lang="es-ES" sz="1200" b="1" smtClean="0"/>
              <a:t>dinámicas</a:t>
            </a:r>
            <a:endParaRPr lang="es-ES" sz="1200" b="1"/>
          </a:p>
        </p:txBody>
      </p:sp>
      <p:sp>
        <p:nvSpPr>
          <p:cNvPr id="18" name="17 CuadroTexto"/>
          <p:cNvSpPr txBox="1"/>
          <p:nvPr/>
        </p:nvSpPr>
        <p:spPr>
          <a:xfrm>
            <a:off x="3707904" y="42930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Librerías</a:t>
            </a:r>
          </a:p>
          <a:p>
            <a:pPr>
              <a:buNone/>
            </a:pPr>
            <a:r>
              <a:rPr lang="es-ES" sz="1200" b="1" smtClean="0"/>
              <a:t>estáticas</a:t>
            </a:r>
            <a:endParaRPr lang="es-ES" sz="1200" b="1"/>
          </a:p>
        </p:txBody>
      </p:sp>
      <p:sp>
        <p:nvSpPr>
          <p:cNvPr id="19" name="18 CuadroTexto"/>
          <p:cNvSpPr txBox="1"/>
          <p:nvPr/>
        </p:nvSpPr>
        <p:spPr>
          <a:xfrm>
            <a:off x="4644008" y="1628800"/>
            <a:ext cx="138531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1200" b="1" smtClean="0"/>
              <a:t>Código Máquina</a:t>
            </a:r>
            <a:endParaRPr lang="es-ES" sz="1200" b="1"/>
          </a:p>
        </p:txBody>
      </p:sp>
      <p:pic>
        <p:nvPicPr>
          <p:cNvPr id="400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797152"/>
            <a:ext cx="1666875" cy="447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373216"/>
            <a:ext cx="1666875" cy="447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797152"/>
            <a:ext cx="1666875" cy="447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373216"/>
            <a:ext cx="1666875" cy="447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5" name="24 Flecha derecha"/>
          <p:cNvSpPr/>
          <p:nvPr/>
        </p:nvSpPr>
        <p:spPr bwMode="auto">
          <a:xfrm>
            <a:off x="6588224" y="2492896"/>
            <a:ext cx="1656184" cy="57606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Ejecución</a:t>
            </a:r>
          </a:p>
        </p:txBody>
      </p:sp>
      <p:sp>
        <p:nvSpPr>
          <p:cNvPr id="26" name="25 Flecha arriba"/>
          <p:cNvSpPr/>
          <p:nvPr/>
        </p:nvSpPr>
        <p:spPr bwMode="auto">
          <a:xfrm>
            <a:off x="3779912" y="3068960"/>
            <a:ext cx="360040" cy="1152128"/>
          </a:xfrm>
          <a:prstGeom prst="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52320" y="3789040"/>
            <a:ext cx="10081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Entorno (SO)</a:t>
            </a:r>
            <a:endParaRPr lang="es-ES" sz="1200" b="1"/>
          </a:p>
        </p:txBody>
      </p:sp>
      <p:sp>
        <p:nvSpPr>
          <p:cNvPr id="27" name="26 Flecha arriba"/>
          <p:cNvSpPr/>
          <p:nvPr/>
        </p:nvSpPr>
        <p:spPr bwMode="auto">
          <a:xfrm>
            <a:off x="6660232" y="3140968"/>
            <a:ext cx="360040" cy="1512168"/>
          </a:xfrm>
          <a:prstGeom prst="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 redondeado"/>
          <p:cNvSpPr/>
          <p:nvPr/>
        </p:nvSpPr>
        <p:spPr bwMode="auto">
          <a:xfrm>
            <a:off x="4932040" y="2708920"/>
            <a:ext cx="1728192" cy="18722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55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Estrategias de traducción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7560840" cy="648072"/>
          </a:xfrm>
        </p:spPr>
        <p:txBody>
          <a:bodyPr/>
          <a:lstStyle/>
          <a:p>
            <a:r>
              <a:rPr lang="es-ES" sz="2200" smtClean="0"/>
              <a:t>Código interpretado: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71600" y="220486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Programa</a:t>
            </a:r>
          </a:p>
          <a:p>
            <a:pPr>
              <a:buNone/>
            </a:pPr>
            <a:r>
              <a:rPr lang="es-ES" sz="1200" b="1" smtClean="0"/>
              <a:t>(Sesión interactiva)</a:t>
            </a:r>
            <a:endParaRPr lang="es-ES" sz="1200" b="1"/>
          </a:p>
        </p:txBody>
      </p:sp>
      <p:pic>
        <p:nvPicPr>
          <p:cNvPr id="400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1817024" cy="21602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00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068960"/>
            <a:ext cx="1340575" cy="360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5" name="24 Flecha derecha"/>
          <p:cNvSpPr/>
          <p:nvPr/>
        </p:nvSpPr>
        <p:spPr bwMode="auto">
          <a:xfrm>
            <a:off x="6804248" y="2924944"/>
            <a:ext cx="1440160" cy="64807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Ejecución</a:t>
            </a:r>
          </a:p>
        </p:txBody>
      </p:sp>
      <p:sp>
        <p:nvSpPr>
          <p:cNvPr id="30" name="29 Flecha izquierda y derecha"/>
          <p:cNvSpPr/>
          <p:nvPr/>
        </p:nvSpPr>
        <p:spPr bwMode="auto">
          <a:xfrm>
            <a:off x="2915816" y="3284984"/>
            <a:ext cx="1944216" cy="648072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Interpretación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5004048" y="2420888"/>
            <a:ext cx="138531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Intérprete</a:t>
            </a:r>
            <a:endParaRPr lang="es-ES" sz="1200" b="1"/>
          </a:p>
        </p:txBody>
      </p:sp>
      <p:pic>
        <p:nvPicPr>
          <p:cNvPr id="401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645025"/>
            <a:ext cx="1359681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34" name="33 CuadroTexto"/>
          <p:cNvSpPr txBox="1"/>
          <p:nvPr/>
        </p:nvSpPr>
        <p:spPr>
          <a:xfrm>
            <a:off x="5508104" y="472514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Estado</a:t>
            </a:r>
          </a:p>
          <a:p>
            <a:pPr>
              <a:buNone/>
            </a:pPr>
            <a:r>
              <a:rPr lang="es-ES" sz="1200" b="1" smtClean="0"/>
              <a:t>Sesión</a:t>
            </a:r>
          </a:p>
        </p:txBody>
      </p:sp>
      <p:cxnSp>
        <p:nvCxnSpPr>
          <p:cNvPr id="36" name="35 Conector recto de flecha"/>
          <p:cNvCxnSpPr>
            <a:stCxn id="34" idx="1"/>
          </p:cNvCxnSpPr>
          <p:nvPr/>
        </p:nvCxnSpPr>
        <p:spPr bwMode="auto">
          <a:xfrm rot="10800000">
            <a:off x="5364088" y="4365105"/>
            <a:ext cx="144016" cy="59087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lg" len="lg"/>
          </a:ln>
          <a:effectLst/>
        </p:spPr>
      </p:cxnSp>
      <p:sp>
        <p:nvSpPr>
          <p:cNvPr id="40" name="39 CuadroTexto"/>
          <p:cNvSpPr txBox="1"/>
          <p:nvPr/>
        </p:nvSpPr>
        <p:spPr>
          <a:xfrm>
            <a:off x="971600" y="5157192"/>
            <a:ext cx="144016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Comando actual</a:t>
            </a:r>
          </a:p>
        </p:txBody>
      </p:sp>
      <p:sp>
        <p:nvSpPr>
          <p:cNvPr id="32" name="31 Rectángulo"/>
          <p:cNvSpPr/>
          <p:nvPr/>
        </p:nvSpPr>
        <p:spPr bwMode="auto">
          <a:xfrm>
            <a:off x="1187624" y="3645024"/>
            <a:ext cx="1296144" cy="216024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34 Conector recto de flecha"/>
          <p:cNvCxnSpPr>
            <a:endCxn id="32" idx="1"/>
          </p:cNvCxnSpPr>
          <p:nvPr/>
        </p:nvCxnSpPr>
        <p:spPr bwMode="auto">
          <a:xfrm rot="5400000" flipH="1" flipV="1">
            <a:off x="341530" y="4311098"/>
            <a:ext cx="1404156" cy="28803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lg" len="lg"/>
          </a:ln>
          <a:effectLst/>
        </p:spPr>
      </p:cxnSp>
      <p:sp>
        <p:nvSpPr>
          <p:cNvPr id="41" name="40 Flecha izquierda y derecha"/>
          <p:cNvSpPr/>
          <p:nvPr/>
        </p:nvSpPr>
        <p:spPr bwMode="auto">
          <a:xfrm>
            <a:off x="6516216" y="3645024"/>
            <a:ext cx="1728192" cy="648072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I/O</a:t>
            </a:r>
          </a:p>
        </p:txBody>
      </p:sp>
      <p:sp>
        <p:nvSpPr>
          <p:cNvPr id="44" name="43 Rectángulo"/>
          <p:cNvSpPr/>
          <p:nvPr/>
        </p:nvSpPr>
        <p:spPr bwMode="auto">
          <a:xfrm>
            <a:off x="1187624" y="3933056"/>
            <a:ext cx="1296144" cy="216024"/>
          </a:xfrm>
          <a:prstGeom prst="rect">
            <a:avLst/>
          </a:prstGeom>
          <a:solidFill>
            <a:srgbClr val="92D050">
              <a:alpha val="6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3" name="34 Conector recto de flecha"/>
          <p:cNvCxnSpPr>
            <a:endCxn id="44" idx="3"/>
          </p:cNvCxnSpPr>
          <p:nvPr/>
        </p:nvCxnSpPr>
        <p:spPr bwMode="auto">
          <a:xfrm rot="16200000" flipV="1">
            <a:off x="2069722" y="4455114"/>
            <a:ext cx="1332148" cy="504056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lg" len="lg"/>
          </a:ln>
          <a:effectLst/>
        </p:spPr>
      </p:cxnSp>
      <p:sp>
        <p:nvSpPr>
          <p:cNvPr id="56" name="55 CuadroTexto"/>
          <p:cNvSpPr txBox="1"/>
          <p:nvPr/>
        </p:nvSpPr>
        <p:spPr>
          <a:xfrm>
            <a:off x="2843808" y="5445224"/>
            <a:ext cx="100811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Resultado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42 Conector recto"/>
          <p:cNvCxnSpPr/>
          <p:nvPr/>
        </p:nvCxnSpPr>
        <p:spPr bwMode="auto">
          <a:xfrm rot="5400000">
            <a:off x="3275856" y="3861048"/>
            <a:ext cx="432048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32 Rectángulo redondeado"/>
          <p:cNvSpPr/>
          <p:nvPr/>
        </p:nvSpPr>
        <p:spPr bwMode="auto">
          <a:xfrm>
            <a:off x="6300192" y="2132856"/>
            <a:ext cx="1512168" cy="18722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56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Estrategias de traducción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560840" cy="792088"/>
          </a:xfrm>
        </p:spPr>
        <p:txBody>
          <a:bodyPr/>
          <a:lstStyle/>
          <a:p>
            <a:r>
              <a:rPr lang="es-ES" sz="2200" smtClean="0"/>
              <a:t>Código intermedio: </a:t>
            </a:r>
            <a:r>
              <a:rPr lang="es-ES" sz="1800" smtClean="0"/>
              <a:t>(Pascal IDL, Java, .NET)</a:t>
            </a:r>
          </a:p>
          <a:p>
            <a:pPr lvl="1">
              <a:spcBef>
                <a:spcPts val="800"/>
              </a:spcBef>
            </a:pPr>
            <a:endParaRPr lang="es-ES" sz="180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1844824"/>
            <a:ext cx="90120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1200" b="1" smtClean="0"/>
              <a:t>Programa</a:t>
            </a:r>
            <a:endParaRPr lang="es-ES" sz="1200" b="1"/>
          </a:p>
        </p:txBody>
      </p:sp>
      <p:pic>
        <p:nvPicPr>
          <p:cNvPr id="400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1393052" cy="16561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00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1368152" cy="3796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69160"/>
            <a:ext cx="1368152" cy="3796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3" name="12 CuadroTexto"/>
          <p:cNvSpPr txBox="1"/>
          <p:nvPr/>
        </p:nvSpPr>
        <p:spPr>
          <a:xfrm>
            <a:off x="827583" y="4005064"/>
            <a:ext cx="86409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Módulos</a:t>
            </a:r>
            <a:endParaRPr lang="es-ES" sz="1200" b="1"/>
          </a:p>
        </p:txBody>
      </p:sp>
      <p:sp>
        <p:nvSpPr>
          <p:cNvPr id="14" name="13 Flecha doblada hacia arriba"/>
          <p:cNvSpPr/>
          <p:nvPr/>
        </p:nvSpPr>
        <p:spPr bwMode="auto">
          <a:xfrm>
            <a:off x="1907704" y="2996952"/>
            <a:ext cx="648072" cy="1872208"/>
          </a:xfrm>
          <a:prstGeom prst="bent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14 Flecha derecha"/>
          <p:cNvSpPr/>
          <p:nvPr/>
        </p:nvSpPr>
        <p:spPr bwMode="auto">
          <a:xfrm>
            <a:off x="1907704" y="2492896"/>
            <a:ext cx="1296144" cy="50405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Compilación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699792" y="4869160"/>
            <a:ext cx="172819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Librerías estándard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275856" y="1700808"/>
            <a:ext cx="13853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Código Intermedio</a:t>
            </a:r>
            <a:endParaRPr lang="es-ES" sz="1200" b="1"/>
          </a:p>
        </p:txBody>
      </p:sp>
      <p:pic>
        <p:nvPicPr>
          <p:cNvPr id="400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492896"/>
            <a:ext cx="1340575" cy="360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5" name="24 Flecha derecha"/>
          <p:cNvSpPr/>
          <p:nvPr/>
        </p:nvSpPr>
        <p:spPr bwMode="auto">
          <a:xfrm>
            <a:off x="7884368" y="2420888"/>
            <a:ext cx="1080120" cy="50405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Ejecución</a:t>
            </a:r>
          </a:p>
        </p:txBody>
      </p:sp>
      <p:sp>
        <p:nvSpPr>
          <p:cNvPr id="26" name="25 Flecha arriba"/>
          <p:cNvSpPr/>
          <p:nvPr/>
        </p:nvSpPr>
        <p:spPr bwMode="auto">
          <a:xfrm>
            <a:off x="2627784" y="2996952"/>
            <a:ext cx="360040" cy="1152128"/>
          </a:xfrm>
          <a:prstGeom prst="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132856"/>
            <a:ext cx="1370802" cy="16518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01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293096"/>
            <a:ext cx="1440160" cy="4849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30" name="29 Flecha izquierda y derecha"/>
          <p:cNvSpPr/>
          <p:nvPr/>
        </p:nvSpPr>
        <p:spPr bwMode="auto">
          <a:xfrm>
            <a:off x="4716016" y="2420888"/>
            <a:ext cx="1512168" cy="504056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Interpretación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300192" y="1628800"/>
            <a:ext cx="138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Máquina</a:t>
            </a:r>
          </a:p>
          <a:p>
            <a:pPr>
              <a:buNone/>
            </a:pPr>
            <a:r>
              <a:rPr lang="es-ES" sz="1200" b="1" smtClean="0"/>
              <a:t>Virtual</a:t>
            </a:r>
            <a:endParaRPr lang="es-ES" sz="1200" b="1"/>
          </a:p>
        </p:txBody>
      </p:sp>
      <p:pic>
        <p:nvPicPr>
          <p:cNvPr id="4014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068961"/>
            <a:ext cx="1359681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34" name="33 CuadroTexto"/>
          <p:cNvSpPr txBox="1"/>
          <p:nvPr/>
        </p:nvSpPr>
        <p:spPr>
          <a:xfrm>
            <a:off x="6804248" y="4149080"/>
            <a:ext cx="79208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Estado</a:t>
            </a:r>
          </a:p>
        </p:txBody>
      </p:sp>
      <p:cxnSp>
        <p:nvCxnSpPr>
          <p:cNvPr id="36" name="35 Conector recto de flecha"/>
          <p:cNvCxnSpPr>
            <a:stCxn id="34" idx="1"/>
          </p:cNvCxnSpPr>
          <p:nvPr/>
        </p:nvCxnSpPr>
        <p:spPr bwMode="auto">
          <a:xfrm rot="10800000">
            <a:off x="6660232" y="3789040"/>
            <a:ext cx="144016" cy="4893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lg" len="lg"/>
          </a:ln>
          <a:effectLst/>
        </p:spPr>
      </p:cxnSp>
      <p:cxnSp>
        <p:nvCxnSpPr>
          <p:cNvPr id="38" name="37 Conector recto de flecha"/>
          <p:cNvCxnSpPr/>
          <p:nvPr/>
        </p:nvCxnSpPr>
        <p:spPr bwMode="auto">
          <a:xfrm rot="5400000" flipH="1" flipV="1">
            <a:off x="5904148" y="4257092"/>
            <a:ext cx="720080" cy="21602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lg" len="lg"/>
          </a:ln>
          <a:effectLst/>
        </p:spPr>
      </p:cxnSp>
      <p:sp>
        <p:nvSpPr>
          <p:cNvPr id="40" name="39 CuadroTexto"/>
          <p:cNvSpPr txBox="1"/>
          <p:nvPr/>
        </p:nvSpPr>
        <p:spPr>
          <a:xfrm>
            <a:off x="6012160" y="4725144"/>
            <a:ext cx="144016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1" smtClean="0"/>
              <a:t>Interacción S.O.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5580112" y="5517232"/>
            <a:ext cx="144016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400" b="1" smtClean="0">
                <a:solidFill>
                  <a:schemeClr val="bg1">
                    <a:lumMod val="50000"/>
                  </a:schemeClr>
                </a:solidFill>
              </a:rPr>
              <a:t>Específico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3851920" y="5517232"/>
            <a:ext cx="144016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s-ES" sz="1400" b="1" smtClean="0">
                <a:solidFill>
                  <a:schemeClr val="bg1">
                    <a:lumMod val="50000"/>
                  </a:schemeClr>
                </a:solidFill>
              </a:rPr>
              <a:t>Universal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57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Generaciones</a:t>
            </a:r>
            <a:endParaRPr lang="en-US" sz="360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49694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791"/>
                <a:gridCol w="1858681"/>
                <a:gridCol w="2124236"/>
                <a:gridCol w="212423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mtClean="0"/>
                        <a:t>Generación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Lenguajes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Hardware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Movimientos</a:t>
                      </a:r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mtClean="0"/>
                        <a:t>Primera (1945-55)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Código Máquina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Relés,</a:t>
                      </a:r>
                      <a:r>
                        <a:rPr lang="es-ES" baseline="0" smtClean="0"/>
                        <a:t> Válvulas de vacío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mtClean="0"/>
                        <a:t>Segunda (1955-68)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FORTRAN</a:t>
                      </a:r>
                    </a:p>
                    <a:p>
                      <a:r>
                        <a:rPr lang="es-ES" smtClean="0"/>
                        <a:t>COBOL</a:t>
                      </a:r>
                    </a:p>
                    <a:p>
                      <a:r>
                        <a:rPr lang="es-ES" smtClean="0"/>
                        <a:t>LISP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Transistores,</a:t>
                      </a:r>
                    </a:p>
                    <a:p>
                      <a:r>
                        <a:rPr lang="es-ES" smtClean="0"/>
                        <a:t>Memorias de ferrita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Prog. Estructurada y Modular</a:t>
                      </a:r>
                    </a:p>
                    <a:p>
                      <a:r>
                        <a:rPr lang="es-ES" smtClean="0"/>
                        <a:t>Proceso por Lotes</a:t>
                      </a:r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mtClean="0"/>
                        <a:t>Tercera (1968-1980)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ALGOL</a:t>
                      </a:r>
                    </a:p>
                    <a:p>
                      <a:r>
                        <a:rPr lang="es-ES" smtClean="0"/>
                        <a:t>PASCAL</a:t>
                      </a:r>
                    </a:p>
                    <a:p>
                      <a:r>
                        <a:rPr lang="es-ES" smtClean="0"/>
                        <a:t>C</a:t>
                      </a:r>
                    </a:p>
                    <a:p>
                      <a:r>
                        <a:rPr lang="es-ES" smtClean="0"/>
                        <a:t>BASIC</a:t>
                      </a:r>
                    </a:p>
                    <a:p>
                      <a:r>
                        <a:rPr lang="es-ES" smtClean="0"/>
                        <a:t>ADA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Circuitos integrados, Memorias de transistores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Ingeniería de Software</a:t>
                      </a:r>
                    </a:p>
                    <a:p>
                      <a:r>
                        <a:rPr lang="es-ES" smtClean="0"/>
                        <a:t>Orientación a Objetos</a:t>
                      </a:r>
                    </a:p>
                    <a:p>
                      <a:r>
                        <a:rPr lang="es-ES" smtClean="0"/>
                        <a:t>Bases de Datos</a:t>
                      </a:r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mtClean="0"/>
                        <a:t>Cuarta (1980-)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C++</a:t>
                      </a:r>
                    </a:p>
                    <a:p>
                      <a:r>
                        <a:rPr lang="es-ES" smtClean="0"/>
                        <a:t>JAVA</a:t>
                      </a:r>
                    </a:p>
                    <a:p>
                      <a:r>
                        <a:rPr lang="es-ES" smtClean="0"/>
                        <a:t>HASKELL</a:t>
                      </a:r>
                    </a:p>
                    <a:p>
                      <a:r>
                        <a:rPr lang="es-ES" smtClean="0"/>
                        <a:t>PYTHON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VLSI</a:t>
                      </a:r>
                    </a:p>
                    <a:p>
                      <a:r>
                        <a:rPr lang="es-ES" smtClean="0"/>
                        <a:t>MultiCore</a:t>
                      </a:r>
                    </a:p>
                    <a:p>
                      <a:r>
                        <a:rPr lang="es-ES" smtClean="0"/>
                        <a:t>Flash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Comp.</a:t>
                      </a:r>
                      <a:r>
                        <a:rPr lang="es-ES" baseline="0" smtClean="0"/>
                        <a:t> Distribuida</a:t>
                      </a:r>
                    </a:p>
                    <a:p>
                      <a:r>
                        <a:rPr lang="es-ES" baseline="0" smtClean="0"/>
                        <a:t>Interfaces Gráficas</a:t>
                      </a:r>
                    </a:p>
                    <a:p>
                      <a:r>
                        <a:rPr lang="es-ES" baseline="0" smtClean="0"/>
                        <a:t>Multimedia</a:t>
                      </a:r>
                    </a:p>
                    <a:p>
                      <a:r>
                        <a:rPr lang="es-ES" baseline="0" smtClean="0"/>
                        <a:t>Internet</a:t>
                      </a:r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58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128792" cy="792088"/>
          </a:xfrm>
        </p:spPr>
        <p:txBody>
          <a:bodyPr anchor="ctr"/>
          <a:lstStyle/>
          <a:p>
            <a:r>
              <a:rPr lang="en-US" sz="3600" smtClean="0"/>
              <a:t>Linea del Tiempo</a:t>
            </a:r>
            <a:endParaRPr lang="en-US" sz="3600"/>
          </a:p>
        </p:txBody>
      </p:sp>
      <p:sp>
        <p:nvSpPr>
          <p:cNvPr id="8" name="7 Rectángulo"/>
          <p:cNvSpPr/>
          <p:nvPr/>
        </p:nvSpPr>
        <p:spPr bwMode="auto">
          <a:xfrm>
            <a:off x="611560" y="3573016"/>
            <a:ext cx="2664296" cy="288032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60s</a:t>
            </a: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827584" y="4437112"/>
            <a:ext cx="1008112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COBOL</a:t>
            </a:r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827584" y="5013176"/>
            <a:ext cx="1152128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FORTRAN</a:t>
            </a: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827584" y="5589240"/>
            <a:ext cx="720080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LISP</a:t>
            </a:r>
          </a:p>
        </p:txBody>
      </p:sp>
      <p:sp>
        <p:nvSpPr>
          <p:cNvPr id="12" name="11 Rectángulo"/>
          <p:cNvSpPr/>
          <p:nvPr/>
        </p:nvSpPr>
        <p:spPr bwMode="auto">
          <a:xfrm>
            <a:off x="3275856" y="3573016"/>
            <a:ext cx="2664296" cy="2880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70s</a:t>
            </a:r>
          </a:p>
        </p:txBody>
      </p:sp>
      <p:sp>
        <p:nvSpPr>
          <p:cNvPr id="13" name="12 Rectángulo"/>
          <p:cNvSpPr/>
          <p:nvPr/>
        </p:nvSpPr>
        <p:spPr bwMode="auto">
          <a:xfrm>
            <a:off x="5940152" y="3573016"/>
            <a:ext cx="2664296" cy="288032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lang="es-ES" b="1" smtClean="0">
                <a:solidFill>
                  <a:schemeClr val="bg1"/>
                </a:solidFill>
                <a:latin typeface="Arial" pitchFamily="34" charset="0"/>
              </a:rPr>
              <a:t>8</a:t>
            </a:r>
            <a:r>
              <a:rPr kumimoji="0" lang="es-E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0s</a:t>
            </a:r>
          </a:p>
        </p:txBody>
      </p:sp>
      <p:cxnSp>
        <p:nvCxnSpPr>
          <p:cNvPr id="15" name="14 Conector angular"/>
          <p:cNvCxnSpPr>
            <a:stCxn id="9" idx="1"/>
            <a:endCxn id="8" idx="1"/>
          </p:cNvCxnSpPr>
          <p:nvPr/>
        </p:nvCxnSpPr>
        <p:spPr bwMode="auto">
          <a:xfrm rot="10800000">
            <a:off x="611560" y="3717032"/>
            <a:ext cx="216024" cy="900100"/>
          </a:xfrm>
          <a:prstGeom prst="bentConnector3">
            <a:avLst>
              <a:gd name="adj1" fmla="val 20582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" name="15 Conector angular"/>
          <p:cNvCxnSpPr>
            <a:stCxn id="10" idx="1"/>
            <a:endCxn id="8" idx="1"/>
          </p:cNvCxnSpPr>
          <p:nvPr/>
        </p:nvCxnSpPr>
        <p:spPr bwMode="auto">
          <a:xfrm rot="10800000">
            <a:off x="611560" y="3717032"/>
            <a:ext cx="216024" cy="1476164"/>
          </a:xfrm>
          <a:prstGeom prst="bentConnector3">
            <a:avLst>
              <a:gd name="adj1" fmla="val 20582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18 Conector angular"/>
          <p:cNvCxnSpPr>
            <a:stCxn id="11" idx="1"/>
            <a:endCxn id="8" idx="1"/>
          </p:cNvCxnSpPr>
          <p:nvPr/>
        </p:nvCxnSpPr>
        <p:spPr bwMode="auto">
          <a:xfrm rot="10800000">
            <a:off x="611560" y="3717032"/>
            <a:ext cx="216024" cy="2052228"/>
          </a:xfrm>
          <a:prstGeom prst="bentConnector3">
            <a:avLst>
              <a:gd name="adj1" fmla="val 20582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25 Rectángulo redondeado"/>
          <p:cNvSpPr/>
          <p:nvPr/>
        </p:nvSpPr>
        <p:spPr bwMode="auto">
          <a:xfrm>
            <a:off x="2339752" y="4653136"/>
            <a:ext cx="936104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ALGOL</a:t>
            </a:r>
          </a:p>
        </p:txBody>
      </p:sp>
      <p:sp>
        <p:nvSpPr>
          <p:cNvPr id="28" name="27 Flecha derecha"/>
          <p:cNvSpPr/>
          <p:nvPr/>
        </p:nvSpPr>
        <p:spPr bwMode="auto">
          <a:xfrm>
            <a:off x="2699792" y="1052736"/>
            <a:ext cx="4968552" cy="5760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lang="es-ES" sz="1400" b="1" smtClean="0">
                <a:solidFill>
                  <a:srgbClr val="C00000"/>
                </a:solidFill>
                <a:latin typeface="Arial" pitchFamily="34" charset="0"/>
              </a:rPr>
              <a:t>Crisis del Software, Ingeniería del Software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9" name="28 Flecha derecha"/>
          <p:cNvSpPr/>
          <p:nvPr/>
        </p:nvSpPr>
        <p:spPr bwMode="auto">
          <a:xfrm>
            <a:off x="4211960" y="1628800"/>
            <a:ext cx="3816424" cy="5760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lang="es-ES" sz="1400" b="1" smtClean="0">
                <a:solidFill>
                  <a:srgbClr val="C00000"/>
                </a:solidFill>
                <a:latin typeface="Arial" pitchFamily="34" charset="0"/>
              </a:rPr>
              <a:t>Programación Estructurada y Modular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0" name="29 Flecha derecha"/>
          <p:cNvSpPr/>
          <p:nvPr/>
        </p:nvSpPr>
        <p:spPr bwMode="auto">
          <a:xfrm>
            <a:off x="5724128" y="2132856"/>
            <a:ext cx="3096344" cy="5760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lang="es-ES" sz="1400" b="1" smtClean="0">
                <a:solidFill>
                  <a:srgbClr val="C00000"/>
                </a:solidFill>
                <a:latin typeface="Arial" pitchFamily="34" charset="0"/>
              </a:rPr>
              <a:t>Orientación a Objetos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1" name="30 Flecha derecha"/>
          <p:cNvSpPr/>
          <p:nvPr/>
        </p:nvSpPr>
        <p:spPr bwMode="auto">
          <a:xfrm>
            <a:off x="6047656" y="2780928"/>
            <a:ext cx="2844824" cy="5760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lang="es-ES" sz="1400" b="1" smtClean="0">
                <a:solidFill>
                  <a:srgbClr val="C00000"/>
                </a:solidFill>
                <a:latin typeface="Arial" pitchFamily="34" charset="0"/>
              </a:rPr>
              <a:t>Programación Genérica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cxnSp>
        <p:nvCxnSpPr>
          <p:cNvPr id="32" name="31 Conector angular"/>
          <p:cNvCxnSpPr>
            <a:stCxn id="26" idx="0"/>
          </p:cNvCxnSpPr>
          <p:nvPr/>
        </p:nvCxnSpPr>
        <p:spPr bwMode="auto">
          <a:xfrm rot="5400000" flipH="1" flipV="1">
            <a:off x="2429762" y="4239090"/>
            <a:ext cx="792088" cy="3600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7" name="36 Rectángulo redondeado"/>
          <p:cNvSpPr/>
          <p:nvPr/>
        </p:nvSpPr>
        <p:spPr bwMode="auto">
          <a:xfrm>
            <a:off x="3995936" y="4653136"/>
            <a:ext cx="936104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Pascal</a:t>
            </a:r>
          </a:p>
        </p:txBody>
      </p:sp>
      <p:sp>
        <p:nvSpPr>
          <p:cNvPr id="38" name="37 Rectángulo redondeado"/>
          <p:cNvSpPr/>
          <p:nvPr/>
        </p:nvSpPr>
        <p:spPr bwMode="auto">
          <a:xfrm>
            <a:off x="4067944" y="5229200"/>
            <a:ext cx="576064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</a:t>
            </a:r>
          </a:p>
        </p:txBody>
      </p:sp>
      <p:sp>
        <p:nvSpPr>
          <p:cNvPr id="40" name="39 Rectángulo redondeado"/>
          <p:cNvSpPr/>
          <p:nvPr/>
        </p:nvSpPr>
        <p:spPr bwMode="auto">
          <a:xfrm>
            <a:off x="4139952" y="4077072"/>
            <a:ext cx="792088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Basic</a:t>
            </a:r>
          </a:p>
        </p:txBody>
      </p:sp>
      <p:sp>
        <p:nvSpPr>
          <p:cNvPr id="45" name="44 Rectángulo redondeado"/>
          <p:cNvSpPr/>
          <p:nvPr/>
        </p:nvSpPr>
        <p:spPr bwMode="auto">
          <a:xfrm>
            <a:off x="3995936" y="5805264"/>
            <a:ext cx="936104" cy="36004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Simula</a:t>
            </a:r>
          </a:p>
        </p:txBody>
      </p:sp>
      <p:cxnSp>
        <p:nvCxnSpPr>
          <p:cNvPr id="46" name="31 Conector angular"/>
          <p:cNvCxnSpPr>
            <a:stCxn id="26" idx="3"/>
            <a:endCxn id="37" idx="1"/>
          </p:cNvCxnSpPr>
          <p:nvPr/>
        </p:nvCxnSpPr>
        <p:spPr bwMode="auto">
          <a:xfrm>
            <a:off x="3275856" y="4833156"/>
            <a:ext cx="720080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9" name="31 Conector angular"/>
          <p:cNvCxnSpPr>
            <a:stCxn id="26" idx="3"/>
            <a:endCxn id="38" idx="1"/>
          </p:cNvCxnSpPr>
          <p:nvPr/>
        </p:nvCxnSpPr>
        <p:spPr bwMode="auto">
          <a:xfrm>
            <a:off x="3275856" y="4833156"/>
            <a:ext cx="792088" cy="576064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2" name="31 Conector angular"/>
          <p:cNvCxnSpPr>
            <a:stCxn id="26" idx="3"/>
            <a:endCxn id="45" idx="1"/>
          </p:cNvCxnSpPr>
          <p:nvPr/>
        </p:nvCxnSpPr>
        <p:spPr bwMode="auto">
          <a:xfrm>
            <a:off x="3275856" y="4833156"/>
            <a:ext cx="720080" cy="115212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55 Flecha derecha"/>
          <p:cNvSpPr/>
          <p:nvPr/>
        </p:nvSpPr>
        <p:spPr bwMode="auto">
          <a:xfrm>
            <a:off x="683568" y="1628800"/>
            <a:ext cx="3240360" cy="5760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lang="es-ES" sz="1400" b="1" smtClean="0">
                <a:solidFill>
                  <a:srgbClr val="C00000"/>
                </a:solidFill>
                <a:latin typeface="Arial" pitchFamily="34" charset="0"/>
              </a:rPr>
              <a:t>Programación Procedimental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58" name="57 Rectángulo redondeado"/>
          <p:cNvSpPr/>
          <p:nvPr/>
        </p:nvSpPr>
        <p:spPr bwMode="auto">
          <a:xfrm>
            <a:off x="6012160" y="5805264"/>
            <a:ext cx="1152128" cy="36004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Smalltalk</a:t>
            </a:r>
          </a:p>
        </p:txBody>
      </p:sp>
      <p:sp>
        <p:nvSpPr>
          <p:cNvPr id="59" name="58 Rectángulo redondeado"/>
          <p:cNvSpPr/>
          <p:nvPr/>
        </p:nvSpPr>
        <p:spPr bwMode="auto">
          <a:xfrm>
            <a:off x="7380312" y="5805264"/>
            <a:ext cx="1296144" cy="36004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Objective C</a:t>
            </a:r>
          </a:p>
        </p:txBody>
      </p:sp>
      <p:sp>
        <p:nvSpPr>
          <p:cNvPr id="61" name="60 Rectángulo redondeado"/>
          <p:cNvSpPr/>
          <p:nvPr/>
        </p:nvSpPr>
        <p:spPr bwMode="auto">
          <a:xfrm>
            <a:off x="6516216" y="5229200"/>
            <a:ext cx="576064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C++</a:t>
            </a:r>
          </a:p>
        </p:txBody>
      </p:sp>
      <p:sp>
        <p:nvSpPr>
          <p:cNvPr id="62" name="61 Rectángulo redondeado"/>
          <p:cNvSpPr/>
          <p:nvPr/>
        </p:nvSpPr>
        <p:spPr bwMode="auto">
          <a:xfrm>
            <a:off x="7380312" y="4653136"/>
            <a:ext cx="1008112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Modula-2</a:t>
            </a:r>
          </a:p>
        </p:txBody>
      </p:sp>
      <p:sp>
        <p:nvSpPr>
          <p:cNvPr id="63" name="62 Rectángulo redondeado"/>
          <p:cNvSpPr/>
          <p:nvPr/>
        </p:nvSpPr>
        <p:spPr bwMode="auto">
          <a:xfrm>
            <a:off x="6300192" y="4077072"/>
            <a:ext cx="864096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ADA</a:t>
            </a:r>
          </a:p>
        </p:txBody>
      </p:sp>
      <p:cxnSp>
        <p:nvCxnSpPr>
          <p:cNvPr id="64" name="31 Conector angular"/>
          <p:cNvCxnSpPr>
            <a:stCxn id="37" idx="3"/>
            <a:endCxn id="63" idx="1"/>
          </p:cNvCxnSpPr>
          <p:nvPr/>
        </p:nvCxnSpPr>
        <p:spPr bwMode="auto">
          <a:xfrm flipV="1">
            <a:off x="4932040" y="4257092"/>
            <a:ext cx="1368152" cy="57606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7" name="31 Conector angular"/>
          <p:cNvCxnSpPr>
            <a:stCxn id="37" idx="3"/>
            <a:endCxn id="62" idx="1"/>
          </p:cNvCxnSpPr>
          <p:nvPr/>
        </p:nvCxnSpPr>
        <p:spPr bwMode="auto">
          <a:xfrm>
            <a:off x="4932040" y="4833156"/>
            <a:ext cx="2448272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0" name="31 Conector angular"/>
          <p:cNvCxnSpPr>
            <a:stCxn id="38" idx="3"/>
            <a:endCxn id="61" idx="1"/>
          </p:cNvCxnSpPr>
          <p:nvPr/>
        </p:nvCxnSpPr>
        <p:spPr bwMode="auto">
          <a:xfrm>
            <a:off x="4644008" y="5409220"/>
            <a:ext cx="1872208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3" name="31 Conector angular"/>
          <p:cNvCxnSpPr>
            <a:stCxn id="45" idx="3"/>
            <a:endCxn id="58" idx="1"/>
          </p:cNvCxnSpPr>
          <p:nvPr/>
        </p:nvCxnSpPr>
        <p:spPr bwMode="auto">
          <a:xfrm>
            <a:off x="4932040" y="5985284"/>
            <a:ext cx="1080120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6" name="31 Conector angular"/>
          <p:cNvCxnSpPr>
            <a:stCxn id="45" idx="3"/>
            <a:endCxn id="61" idx="1"/>
          </p:cNvCxnSpPr>
          <p:nvPr/>
        </p:nvCxnSpPr>
        <p:spPr bwMode="auto">
          <a:xfrm flipV="1">
            <a:off x="4932040" y="5409220"/>
            <a:ext cx="1584176" cy="57606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0" name="79 Rectángulo redondeado"/>
          <p:cNvSpPr/>
          <p:nvPr/>
        </p:nvSpPr>
        <p:spPr bwMode="auto">
          <a:xfrm>
            <a:off x="7452320" y="5229200"/>
            <a:ext cx="936104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Scheme</a:t>
            </a:r>
          </a:p>
        </p:txBody>
      </p:sp>
      <p:sp>
        <p:nvSpPr>
          <p:cNvPr id="81" name="80 Rectángulo redondeado"/>
          <p:cNvSpPr/>
          <p:nvPr/>
        </p:nvSpPr>
        <p:spPr bwMode="auto">
          <a:xfrm>
            <a:off x="7524328" y="4077072"/>
            <a:ext cx="1440160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Common</a:t>
            </a:r>
            <a:r>
              <a:rPr kumimoji="0" lang="es-ES" sz="1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Lisp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2" name="31 Conector angular"/>
          <p:cNvCxnSpPr>
            <a:stCxn id="45" idx="3"/>
            <a:endCxn id="81" idx="1"/>
          </p:cNvCxnSpPr>
          <p:nvPr/>
        </p:nvCxnSpPr>
        <p:spPr bwMode="auto">
          <a:xfrm flipV="1">
            <a:off x="4932040" y="4257092"/>
            <a:ext cx="2592288" cy="172819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0" name="89 Rectángulo redondeado"/>
          <p:cNvSpPr/>
          <p:nvPr/>
        </p:nvSpPr>
        <p:spPr bwMode="auto">
          <a:xfrm>
            <a:off x="2411760" y="5373216"/>
            <a:ext cx="936104" cy="36004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Prolog</a:t>
            </a:r>
          </a:p>
        </p:txBody>
      </p:sp>
      <p:cxnSp>
        <p:nvCxnSpPr>
          <p:cNvPr id="43" name="31 Conector angular"/>
          <p:cNvCxnSpPr>
            <a:stCxn id="58" idx="3"/>
            <a:endCxn id="59" idx="1"/>
          </p:cNvCxnSpPr>
          <p:nvPr/>
        </p:nvCxnSpPr>
        <p:spPr bwMode="auto">
          <a:xfrm>
            <a:off x="7164288" y="5985284"/>
            <a:ext cx="216024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43 Conector recto de flecha"/>
          <p:cNvCxnSpPr>
            <a:endCxn id="27" idx="0"/>
          </p:cNvCxnSpPr>
          <p:nvPr/>
        </p:nvCxnSpPr>
        <p:spPr bwMode="auto">
          <a:xfrm rot="5400000">
            <a:off x="3221850" y="2798930"/>
            <a:ext cx="2232248" cy="36004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35 Conector recto de flecha"/>
          <p:cNvCxnSpPr>
            <a:endCxn id="30" idx="0"/>
          </p:cNvCxnSpPr>
          <p:nvPr/>
        </p:nvCxnSpPr>
        <p:spPr bwMode="auto">
          <a:xfrm rot="16200000" flipH="1">
            <a:off x="1925706" y="3122966"/>
            <a:ext cx="1584176" cy="36004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31 Conector recto de flecha"/>
          <p:cNvCxnSpPr>
            <a:endCxn id="25" idx="3"/>
          </p:cNvCxnSpPr>
          <p:nvPr/>
        </p:nvCxnSpPr>
        <p:spPr bwMode="auto">
          <a:xfrm rot="5400000">
            <a:off x="413538" y="4275094"/>
            <a:ext cx="2628292" cy="216024"/>
          </a:xfrm>
          <a:prstGeom prst="bentConnector2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128792" cy="792088"/>
          </a:xfrm>
        </p:spPr>
        <p:txBody>
          <a:bodyPr anchor="ctr"/>
          <a:lstStyle/>
          <a:p>
            <a:r>
              <a:rPr lang="en-US" sz="3600" smtClean="0"/>
              <a:t>Linea del Tiempo</a:t>
            </a:r>
            <a:endParaRPr lang="en-US" sz="3600"/>
          </a:p>
        </p:txBody>
      </p:sp>
      <p:sp>
        <p:nvSpPr>
          <p:cNvPr id="8" name="7 Rectángulo"/>
          <p:cNvSpPr/>
          <p:nvPr/>
        </p:nvSpPr>
        <p:spPr bwMode="auto">
          <a:xfrm>
            <a:off x="611560" y="3429000"/>
            <a:ext cx="4464496" cy="288032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lang="es-ES" b="1" smtClean="0">
                <a:solidFill>
                  <a:schemeClr val="bg1"/>
                </a:solidFill>
                <a:latin typeface="Arial" pitchFamily="34" charset="0"/>
              </a:rPr>
              <a:t>9</a:t>
            </a:r>
            <a:r>
              <a:rPr kumimoji="0" lang="es-E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0s</a:t>
            </a:r>
          </a:p>
        </p:txBody>
      </p:sp>
      <p:sp>
        <p:nvSpPr>
          <p:cNvPr id="12" name="11 Rectángulo"/>
          <p:cNvSpPr/>
          <p:nvPr/>
        </p:nvSpPr>
        <p:spPr bwMode="auto">
          <a:xfrm>
            <a:off x="5076056" y="3429000"/>
            <a:ext cx="3672408" cy="2880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lang="es-ES" b="1" smtClean="0">
                <a:solidFill>
                  <a:schemeClr val="tx1"/>
                </a:solidFill>
                <a:latin typeface="Arial" pitchFamily="34" charset="0"/>
              </a:rPr>
              <a:t>0</a:t>
            </a:r>
            <a:r>
              <a:rPr kumimoji="0" lang="es-E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0s</a:t>
            </a:r>
          </a:p>
        </p:txBody>
      </p:sp>
      <p:sp>
        <p:nvSpPr>
          <p:cNvPr id="26" name="25 Rectángulo redondeado"/>
          <p:cNvSpPr/>
          <p:nvPr/>
        </p:nvSpPr>
        <p:spPr bwMode="auto">
          <a:xfrm>
            <a:off x="683568" y="4509120"/>
            <a:ext cx="936104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Perl</a:t>
            </a:r>
          </a:p>
        </p:txBody>
      </p:sp>
      <p:sp>
        <p:nvSpPr>
          <p:cNvPr id="28" name="27 Flecha derecha"/>
          <p:cNvSpPr/>
          <p:nvPr/>
        </p:nvSpPr>
        <p:spPr bwMode="auto">
          <a:xfrm>
            <a:off x="2987824" y="1268760"/>
            <a:ext cx="5688632" cy="5760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lang="es-ES" sz="1400" b="1" smtClean="0">
                <a:solidFill>
                  <a:srgbClr val="C00000"/>
                </a:solidFill>
                <a:latin typeface="Arial" pitchFamily="34" charset="0"/>
              </a:rPr>
              <a:t>Internet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9" name="28 Flecha derecha"/>
          <p:cNvSpPr/>
          <p:nvPr/>
        </p:nvSpPr>
        <p:spPr bwMode="auto">
          <a:xfrm>
            <a:off x="5580112" y="1916832"/>
            <a:ext cx="3096344" cy="5760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lang="es-ES" sz="1400" b="1" smtClean="0">
                <a:solidFill>
                  <a:srgbClr val="C00000"/>
                </a:solidFill>
                <a:latin typeface="Arial" pitchFamily="34" charset="0"/>
              </a:rPr>
              <a:t>Dispositivos Móviles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7" name="36 Rectángulo redondeado"/>
          <p:cNvSpPr/>
          <p:nvPr/>
        </p:nvSpPr>
        <p:spPr bwMode="auto">
          <a:xfrm>
            <a:off x="3779912" y="5013176"/>
            <a:ext cx="936104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Python</a:t>
            </a:r>
          </a:p>
        </p:txBody>
      </p:sp>
      <p:sp>
        <p:nvSpPr>
          <p:cNvPr id="40" name="39 Rectángulo redondeado"/>
          <p:cNvSpPr/>
          <p:nvPr/>
        </p:nvSpPr>
        <p:spPr bwMode="auto">
          <a:xfrm>
            <a:off x="2123728" y="4077072"/>
            <a:ext cx="792088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Delphi</a:t>
            </a:r>
          </a:p>
        </p:txBody>
      </p:sp>
      <p:sp>
        <p:nvSpPr>
          <p:cNvPr id="56" name="55 Flecha derecha"/>
          <p:cNvSpPr/>
          <p:nvPr/>
        </p:nvSpPr>
        <p:spPr bwMode="auto">
          <a:xfrm>
            <a:off x="1691680" y="1916832"/>
            <a:ext cx="3672408" cy="5760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lang="es-ES" sz="1400" b="1" smtClean="0">
                <a:solidFill>
                  <a:srgbClr val="C00000"/>
                </a:solidFill>
                <a:latin typeface="Arial" pitchFamily="34" charset="0"/>
              </a:rPr>
              <a:t>Interfaces de Usuario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81" name="80 Rectángulo redondeado"/>
          <p:cNvSpPr/>
          <p:nvPr/>
        </p:nvSpPr>
        <p:spPr bwMode="auto">
          <a:xfrm>
            <a:off x="611560" y="3933056"/>
            <a:ext cx="1008112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Haskell</a:t>
            </a:r>
          </a:p>
        </p:txBody>
      </p:sp>
      <p:sp>
        <p:nvSpPr>
          <p:cNvPr id="42" name="41 Flecha derecha"/>
          <p:cNvSpPr/>
          <p:nvPr/>
        </p:nvSpPr>
        <p:spPr bwMode="auto">
          <a:xfrm>
            <a:off x="1475656" y="2636912"/>
            <a:ext cx="7200800" cy="57606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lang="es-ES" sz="1400" b="1" smtClean="0">
                <a:solidFill>
                  <a:srgbClr val="C00000"/>
                </a:solidFill>
                <a:latin typeface="Arial" pitchFamily="34" charset="0"/>
              </a:rPr>
              <a:t>Computación Distribuida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57" name="56 Rectángulo redondeado"/>
          <p:cNvSpPr/>
          <p:nvPr/>
        </p:nvSpPr>
        <p:spPr bwMode="auto">
          <a:xfrm>
            <a:off x="6444208" y="3933056"/>
            <a:ext cx="936104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Scala</a:t>
            </a:r>
          </a:p>
        </p:txBody>
      </p:sp>
      <p:sp>
        <p:nvSpPr>
          <p:cNvPr id="60" name="59 Rectángulo redondeado"/>
          <p:cNvSpPr/>
          <p:nvPr/>
        </p:nvSpPr>
        <p:spPr bwMode="auto">
          <a:xfrm>
            <a:off x="2123728" y="5085184"/>
            <a:ext cx="1296144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Visual</a:t>
            </a:r>
            <a:r>
              <a:rPr kumimoji="0" lang="es-ES" sz="1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Basic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64 Rectángulo redondeado"/>
          <p:cNvSpPr/>
          <p:nvPr/>
        </p:nvSpPr>
        <p:spPr bwMode="auto">
          <a:xfrm>
            <a:off x="2123728" y="4581128"/>
            <a:ext cx="1152128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Visual</a:t>
            </a:r>
            <a:r>
              <a:rPr kumimoji="0" lang="es-ES" sz="1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C++</a:t>
            </a:r>
            <a:endParaRPr kumimoji="0" lang="es-E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73 Rectángulo redondeado"/>
          <p:cNvSpPr/>
          <p:nvPr/>
        </p:nvSpPr>
        <p:spPr bwMode="auto">
          <a:xfrm>
            <a:off x="5148064" y="3933056"/>
            <a:ext cx="792088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.NET</a:t>
            </a:r>
          </a:p>
        </p:txBody>
      </p:sp>
      <p:sp>
        <p:nvSpPr>
          <p:cNvPr id="75" name="74 Rectángulo redondeado"/>
          <p:cNvSpPr/>
          <p:nvPr/>
        </p:nvSpPr>
        <p:spPr bwMode="auto">
          <a:xfrm>
            <a:off x="5148064" y="4365104"/>
            <a:ext cx="792088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C#</a:t>
            </a:r>
          </a:p>
        </p:txBody>
      </p:sp>
      <p:sp>
        <p:nvSpPr>
          <p:cNvPr id="77" name="76 Rectángulo redondeado"/>
          <p:cNvSpPr/>
          <p:nvPr/>
        </p:nvSpPr>
        <p:spPr bwMode="auto">
          <a:xfrm>
            <a:off x="3779912" y="4509120"/>
            <a:ext cx="936104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PHP</a:t>
            </a:r>
          </a:p>
        </p:txBody>
      </p:sp>
      <p:sp>
        <p:nvSpPr>
          <p:cNvPr id="78" name="77 Rectángulo redondeado"/>
          <p:cNvSpPr/>
          <p:nvPr/>
        </p:nvSpPr>
        <p:spPr bwMode="auto">
          <a:xfrm>
            <a:off x="3779912" y="4005064"/>
            <a:ext cx="792088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Java</a:t>
            </a:r>
          </a:p>
        </p:txBody>
      </p:sp>
      <p:sp>
        <p:nvSpPr>
          <p:cNvPr id="79" name="78 Rectángulo redondeado"/>
          <p:cNvSpPr/>
          <p:nvPr/>
        </p:nvSpPr>
        <p:spPr bwMode="auto">
          <a:xfrm>
            <a:off x="683568" y="5013176"/>
            <a:ext cx="936104" cy="36004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Eiffel</a:t>
            </a:r>
          </a:p>
        </p:txBody>
      </p:sp>
      <p:sp>
        <p:nvSpPr>
          <p:cNvPr id="24" name="23 Rectángulo redondeado"/>
          <p:cNvSpPr/>
          <p:nvPr/>
        </p:nvSpPr>
        <p:spPr bwMode="auto">
          <a:xfrm>
            <a:off x="3779912" y="5517232"/>
            <a:ext cx="936104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Ruby</a:t>
            </a:r>
          </a:p>
        </p:txBody>
      </p:sp>
      <p:sp>
        <p:nvSpPr>
          <p:cNvPr id="25" name="24 Rectángulo redondeado"/>
          <p:cNvSpPr/>
          <p:nvPr/>
        </p:nvSpPr>
        <p:spPr bwMode="auto">
          <a:xfrm>
            <a:off x="683568" y="5517232"/>
            <a:ext cx="936104" cy="36004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Erlang</a:t>
            </a:r>
          </a:p>
        </p:txBody>
      </p:sp>
      <p:sp>
        <p:nvSpPr>
          <p:cNvPr id="27" name="26 Rectángulo redondeado"/>
          <p:cNvSpPr/>
          <p:nvPr/>
        </p:nvSpPr>
        <p:spPr bwMode="auto">
          <a:xfrm>
            <a:off x="3635896" y="3933056"/>
            <a:ext cx="1368152" cy="2088232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29 Rectángulo redondeado"/>
          <p:cNvSpPr/>
          <p:nvPr/>
        </p:nvSpPr>
        <p:spPr bwMode="auto">
          <a:xfrm>
            <a:off x="1979712" y="3933056"/>
            <a:ext cx="1512168" cy="1728192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l"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 bwMode="auto">
          <a:xfrm>
            <a:off x="7884368" y="3933056"/>
            <a:ext cx="936104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Clojure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6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Paradigma Declarativo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7787208" cy="4862165"/>
          </a:xfrm>
        </p:spPr>
        <p:txBody>
          <a:bodyPr/>
          <a:lstStyle/>
          <a:p>
            <a:r>
              <a:rPr lang="en-US" sz="2200" smtClean="0"/>
              <a:t>Describe </a:t>
            </a:r>
            <a:r>
              <a:rPr lang="en-US" sz="2200" b="1" smtClean="0">
                <a:solidFill>
                  <a:srgbClr val="C00000"/>
                </a:solidFill>
              </a:rPr>
              <a:t>que</a:t>
            </a:r>
            <a:r>
              <a:rPr lang="en-US" sz="2200" smtClean="0"/>
              <a:t> se debe cálcular, sin explicitar el </a:t>
            </a:r>
            <a:r>
              <a:rPr lang="en-US" sz="2200" b="1" smtClean="0">
                <a:solidFill>
                  <a:srgbClr val="C00000"/>
                </a:solidFill>
              </a:rPr>
              <a:t>cómo</a:t>
            </a:r>
            <a:r>
              <a:rPr lang="en-US" sz="2200" smtClean="0"/>
              <a:t>.</a:t>
            </a:r>
          </a:p>
          <a:p>
            <a:r>
              <a:rPr lang="en-US" sz="2200" smtClean="0"/>
              <a:t>No existe un orden de evaluación prefijado.</a:t>
            </a:r>
          </a:p>
          <a:p>
            <a:r>
              <a:rPr lang="en-US" sz="2200" smtClean="0"/>
              <a:t>Las variables son </a:t>
            </a:r>
            <a:r>
              <a:rPr lang="en-US" sz="2200" b="1" smtClean="0">
                <a:solidFill>
                  <a:srgbClr val="002060"/>
                </a:solidFill>
              </a:rPr>
              <a:t>nombres</a:t>
            </a:r>
            <a:r>
              <a:rPr lang="en-US" sz="2200" smtClean="0"/>
              <a:t> asociados a </a:t>
            </a:r>
            <a:r>
              <a:rPr lang="en-US" sz="2200" b="1" smtClean="0">
                <a:solidFill>
                  <a:srgbClr val="002060"/>
                </a:solidFill>
              </a:rPr>
              <a:t>definiciones</a:t>
            </a:r>
            <a:r>
              <a:rPr lang="en-US" sz="2200" smtClean="0"/>
              <a:t>, y una vez instanciadas son </a:t>
            </a:r>
            <a:r>
              <a:rPr lang="en-US" sz="2200" b="1" smtClean="0">
                <a:solidFill>
                  <a:srgbClr val="C00000"/>
                </a:solidFill>
              </a:rPr>
              <a:t>inmutables</a:t>
            </a:r>
            <a:r>
              <a:rPr lang="en-US" sz="2200" smtClean="0"/>
              <a:t>.</a:t>
            </a:r>
          </a:p>
          <a:p>
            <a:r>
              <a:rPr lang="en-US" sz="2200" smtClean="0"/>
              <a:t>No existe sentencia de asignación.</a:t>
            </a:r>
          </a:p>
          <a:p>
            <a:r>
              <a:rPr lang="en-US" sz="2200" smtClean="0"/>
              <a:t>El control de flujo suele estar asociado a la composición funcional, la recursividad y/o técnicas de reescritura y unificación.</a:t>
            </a:r>
            <a:endParaRPr lang="en-US" sz="2200"/>
          </a:p>
          <a:p>
            <a:pPr lvl="1"/>
            <a:r>
              <a:rPr lang="en-US" sz="1800" smtClean="0"/>
              <a:t>Existen distintos grados de </a:t>
            </a:r>
            <a:r>
              <a:rPr lang="en-US" sz="1800" b="1" smtClean="0"/>
              <a:t>pureza</a:t>
            </a:r>
            <a:r>
              <a:rPr lang="en-US" sz="1800" smtClean="0"/>
              <a:t> en las variantes del paradigma.</a:t>
            </a:r>
          </a:p>
          <a:p>
            <a:pPr lvl="1"/>
            <a:r>
              <a:rPr lang="en-US" sz="1800" smtClean="0"/>
              <a:t>Las principales variantes son los paradigmas </a:t>
            </a:r>
            <a:r>
              <a:rPr lang="en-US" sz="1800" b="1" smtClean="0">
                <a:solidFill>
                  <a:srgbClr val="002060"/>
                </a:solidFill>
              </a:rPr>
              <a:t>funcional</a:t>
            </a:r>
            <a:r>
              <a:rPr lang="en-US" sz="1800" smtClean="0"/>
              <a:t>, </a:t>
            </a:r>
            <a:r>
              <a:rPr lang="en-US" sz="1800" b="1" smtClean="0">
                <a:solidFill>
                  <a:srgbClr val="002060"/>
                </a:solidFill>
              </a:rPr>
              <a:t>lógico</a:t>
            </a:r>
            <a:r>
              <a:rPr lang="en-US" sz="1800" smtClean="0"/>
              <a:t>, la programación </a:t>
            </a:r>
            <a:r>
              <a:rPr lang="en-US" sz="1800" b="1" smtClean="0">
                <a:solidFill>
                  <a:srgbClr val="002060"/>
                </a:solidFill>
              </a:rPr>
              <a:t>reactiva</a:t>
            </a:r>
            <a:r>
              <a:rPr lang="en-US" sz="1800"/>
              <a:t> </a:t>
            </a:r>
            <a:r>
              <a:rPr lang="en-US" sz="1800" smtClean="0"/>
              <a:t>y los lenguajes descriptivos.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31 Conector angular"/>
          <p:cNvCxnSpPr>
            <a:stCxn id="10" idx="3"/>
            <a:endCxn id="53" idx="1"/>
          </p:cNvCxnSpPr>
          <p:nvPr/>
        </p:nvCxnSpPr>
        <p:spPr bwMode="auto">
          <a:xfrm flipV="1">
            <a:off x="1763688" y="692696"/>
            <a:ext cx="2736304" cy="792088"/>
          </a:xfrm>
          <a:prstGeom prst="bentConnector3">
            <a:avLst>
              <a:gd name="adj1" fmla="val 14461"/>
            </a:avLst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72" name="31 Conector angular"/>
          <p:cNvCxnSpPr>
            <a:stCxn id="358" idx="3"/>
            <a:endCxn id="194" idx="1"/>
          </p:cNvCxnSpPr>
          <p:nvPr/>
        </p:nvCxnSpPr>
        <p:spPr bwMode="auto">
          <a:xfrm flipV="1">
            <a:off x="5724128" y="2276872"/>
            <a:ext cx="2016224" cy="374441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60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3456384" cy="792088"/>
          </a:xfrm>
          <a:solidFill>
            <a:schemeClr val="bg1">
              <a:alpha val="88000"/>
            </a:schemeClr>
          </a:solidFill>
        </p:spPr>
        <p:txBody>
          <a:bodyPr anchor="ctr"/>
          <a:lstStyle/>
          <a:p>
            <a:r>
              <a:rPr lang="en-US" sz="3600" smtClean="0"/>
              <a:t>Evolución</a:t>
            </a:r>
            <a:endParaRPr lang="en-US" sz="3600"/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611560" y="1340768"/>
            <a:ext cx="1152128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FORTRAN</a:t>
            </a:r>
          </a:p>
        </p:txBody>
      </p:sp>
      <p:cxnSp>
        <p:nvCxnSpPr>
          <p:cNvPr id="46" name="31 Conector angular"/>
          <p:cNvCxnSpPr>
            <a:stCxn id="54" idx="3"/>
            <a:endCxn id="71" idx="1"/>
          </p:cNvCxnSpPr>
          <p:nvPr/>
        </p:nvCxnSpPr>
        <p:spPr bwMode="auto">
          <a:xfrm flipV="1">
            <a:off x="1763688" y="1484784"/>
            <a:ext cx="648072" cy="100811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8" name="47 Rectángulo redondeado"/>
          <p:cNvSpPr/>
          <p:nvPr/>
        </p:nvSpPr>
        <p:spPr bwMode="auto">
          <a:xfrm>
            <a:off x="611560" y="3501008"/>
            <a:ext cx="1152128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COBOL</a:t>
            </a:r>
          </a:p>
        </p:txBody>
      </p:sp>
      <p:sp>
        <p:nvSpPr>
          <p:cNvPr id="50" name="49 Rectángulo redondeado"/>
          <p:cNvSpPr/>
          <p:nvPr/>
        </p:nvSpPr>
        <p:spPr bwMode="auto">
          <a:xfrm>
            <a:off x="683568" y="5301208"/>
            <a:ext cx="792088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LISP</a:t>
            </a:r>
          </a:p>
        </p:txBody>
      </p:sp>
      <p:sp>
        <p:nvSpPr>
          <p:cNvPr id="53" name="52 Rectángulo redondeado"/>
          <p:cNvSpPr/>
          <p:nvPr/>
        </p:nvSpPr>
        <p:spPr bwMode="auto">
          <a:xfrm>
            <a:off x="4499992" y="548680"/>
            <a:ext cx="864096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BASIC</a:t>
            </a:r>
          </a:p>
        </p:txBody>
      </p:sp>
      <p:sp>
        <p:nvSpPr>
          <p:cNvPr id="54" name="53 Rectángulo redondeado"/>
          <p:cNvSpPr/>
          <p:nvPr/>
        </p:nvSpPr>
        <p:spPr bwMode="auto">
          <a:xfrm>
            <a:off x="611560" y="2348880"/>
            <a:ext cx="1152128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ALGOL</a:t>
            </a:r>
          </a:p>
        </p:txBody>
      </p:sp>
      <p:sp>
        <p:nvSpPr>
          <p:cNvPr id="55" name="54 Rectángulo redondeado"/>
          <p:cNvSpPr/>
          <p:nvPr/>
        </p:nvSpPr>
        <p:spPr bwMode="auto">
          <a:xfrm>
            <a:off x="611560" y="4365104"/>
            <a:ext cx="1080120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PROLOG</a:t>
            </a:r>
          </a:p>
        </p:txBody>
      </p:sp>
      <p:cxnSp>
        <p:nvCxnSpPr>
          <p:cNvPr id="65" name="31 Conector angular"/>
          <p:cNvCxnSpPr>
            <a:stCxn id="10" idx="2"/>
            <a:endCxn id="54" idx="0"/>
          </p:cNvCxnSpPr>
          <p:nvPr/>
        </p:nvCxnSpPr>
        <p:spPr bwMode="auto">
          <a:xfrm rot="5400000">
            <a:off x="827584" y="1988840"/>
            <a:ext cx="720080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69" name="68 Rectángulo redondeado"/>
          <p:cNvSpPr/>
          <p:nvPr/>
        </p:nvSpPr>
        <p:spPr bwMode="auto">
          <a:xfrm>
            <a:off x="2339752" y="2564904"/>
            <a:ext cx="93610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SIMULA</a:t>
            </a:r>
          </a:p>
        </p:txBody>
      </p:sp>
      <p:sp>
        <p:nvSpPr>
          <p:cNvPr id="71" name="70 Rectángulo redondeado"/>
          <p:cNvSpPr/>
          <p:nvPr/>
        </p:nvSpPr>
        <p:spPr bwMode="auto">
          <a:xfrm>
            <a:off x="2411760" y="1340768"/>
            <a:ext cx="93610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PASCAL</a:t>
            </a:r>
          </a:p>
        </p:txBody>
      </p:sp>
      <p:sp>
        <p:nvSpPr>
          <p:cNvPr id="74" name="73 Rectángulo redondeado"/>
          <p:cNvSpPr/>
          <p:nvPr/>
        </p:nvSpPr>
        <p:spPr bwMode="auto">
          <a:xfrm>
            <a:off x="3995936" y="2060848"/>
            <a:ext cx="648072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ADA</a:t>
            </a:r>
          </a:p>
        </p:txBody>
      </p:sp>
      <p:sp>
        <p:nvSpPr>
          <p:cNvPr id="75" name="74 Rectángulo redondeado"/>
          <p:cNvSpPr/>
          <p:nvPr/>
        </p:nvSpPr>
        <p:spPr bwMode="auto">
          <a:xfrm>
            <a:off x="2915816" y="3501008"/>
            <a:ext cx="57606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</a:t>
            </a:r>
          </a:p>
        </p:txBody>
      </p:sp>
      <p:cxnSp>
        <p:nvCxnSpPr>
          <p:cNvPr id="77" name="31 Conector angular"/>
          <p:cNvCxnSpPr>
            <a:stCxn id="54" idx="3"/>
            <a:endCxn id="74" idx="1"/>
          </p:cNvCxnSpPr>
          <p:nvPr/>
        </p:nvCxnSpPr>
        <p:spPr bwMode="auto">
          <a:xfrm flipV="1">
            <a:off x="1763688" y="2204864"/>
            <a:ext cx="2232248" cy="28803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8" name="31 Conector angular"/>
          <p:cNvCxnSpPr>
            <a:stCxn id="54" idx="3"/>
            <a:endCxn id="75" idx="1"/>
          </p:cNvCxnSpPr>
          <p:nvPr/>
        </p:nvCxnSpPr>
        <p:spPr bwMode="auto">
          <a:xfrm>
            <a:off x="1763688" y="2492896"/>
            <a:ext cx="1152128" cy="115212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2" name="31 Conector angular"/>
          <p:cNvCxnSpPr>
            <a:stCxn id="54" idx="3"/>
            <a:endCxn id="69" idx="1"/>
          </p:cNvCxnSpPr>
          <p:nvPr/>
        </p:nvCxnSpPr>
        <p:spPr bwMode="auto">
          <a:xfrm>
            <a:off x="1763688" y="2492896"/>
            <a:ext cx="576064" cy="2160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9" name="108 Rectángulo redondeado"/>
          <p:cNvSpPr/>
          <p:nvPr/>
        </p:nvSpPr>
        <p:spPr bwMode="auto">
          <a:xfrm>
            <a:off x="5436096" y="3789040"/>
            <a:ext cx="57606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Perl</a:t>
            </a:r>
          </a:p>
        </p:txBody>
      </p:sp>
      <p:cxnSp>
        <p:nvCxnSpPr>
          <p:cNvPr id="113" name="31 Conector angular"/>
          <p:cNvCxnSpPr>
            <a:stCxn id="71" idx="3"/>
            <a:endCxn id="74" idx="1"/>
          </p:cNvCxnSpPr>
          <p:nvPr/>
        </p:nvCxnSpPr>
        <p:spPr bwMode="auto">
          <a:xfrm>
            <a:off x="3347864" y="1484784"/>
            <a:ext cx="648072" cy="7200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116" name="115 Rectángulo redondeado"/>
          <p:cNvSpPr/>
          <p:nvPr/>
        </p:nvSpPr>
        <p:spPr bwMode="auto">
          <a:xfrm>
            <a:off x="3779912" y="1052736"/>
            <a:ext cx="1008112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Modula-2</a:t>
            </a:r>
          </a:p>
        </p:txBody>
      </p:sp>
      <p:sp>
        <p:nvSpPr>
          <p:cNvPr id="117" name="116 Rectángulo redondeado"/>
          <p:cNvSpPr/>
          <p:nvPr/>
        </p:nvSpPr>
        <p:spPr bwMode="auto">
          <a:xfrm>
            <a:off x="4860032" y="1556792"/>
            <a:ext cx="792088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Delphi</a:t>
            </a:r>
          </a:p>
        </p:txBody>
      </p:sp>
      <p:cxnSp>
        <p:nvCxnSpPr>
          <p:cNvPr id="130" name="31 Conector angular"/>
          <p:cNvCxnSpPr>
            <a:stCxn id="71" idx="3"/>
            <a:endCxn id="116" idx="1"/>
          </p:cNvCxnSpPr>
          <p:nvPr/>
        </p:nvCxnSpPr>
        <p:spPr bwMode="auto">
          <a:xfrm flipV="1">
            <a:off x="3347864" y="1196752"/>
            <a:ext cx="432048" cy="28803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3" name="31 Conector angular"/>
          <p:cNvCxnSpPr>
            <a:stCxn id="71" idx="3"/>
            <a:endCxn id="117" idx="1"/>
          </p:cNvCxnSpPr>
          <p:nvPr/>
        </p:nvCxnSpPr>
        <p:spPr bwMode="auto">
          <a:xfrm>
            <a:off x="3347864" y="1484784"/>
            <a:ext cx="1512168" cy="2160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7" name="136 Rectángulo redondeado"/>
          <p:cNvSpPr/>
          <p:nvPr/>
        </p:nvSpPr>
        <p:spPr bwMode="auto">
          <a:xfrm>
            <a:off x="3995936" y="3284984"/>
            <a:ext cx="57606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C++</a:t>
            </a:r>
          </a:p>
        </p:txBody>
      </p:sp>
      <p:cxnSp>
        <p:nvCxnSpPr>
          <p:cNvPr id="139" name="31 Conector angular"/>
          <p:cNvCxnSpPr>
            <a:stCxn id="75" idx="3"/>
            <a:endCxn id="137" idx="1"/>
          </p:cNvCxnSpPr>
          <p:nvPr/>
        </p:nvCxnSpPr>
        <p:spPr bwMode="auto">
          <a:xfrm flipV="1">
            <a:off x="3491880" y="3429000"/>
            <a:ext cx="504056" cy="2160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3" name="142 Rectángulo redondeado"/>
          <p:cNvSpPr/>
          <p:nvPr/>
        </p:nvSpPr>
        <p:spPr bwMode="auto">
          <a:xfrm>
            <a:off x="5796136" y="2204864"/>
            <a:ext cx="720080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Java</a:t>
            </a:r>
          </a:p>
        </p:txBody>
      </p:sp>
      <p:cxnSp>
        <p:nvCxnSpPr>
          <p:cNvPr id="144" name="31 Conector angular"/>
          <p:cNvCxnSpPr>
            <a:stCxn id="137" idx="3"/>
            <a:endCxn id="143" idx="1"/>
          </p:cNvCxnSpPr>
          <p:nvPr/>
        </p:nvCxnSpPr>
        <p:spPr bwMode="auto">
          <a:xfrm flipV="1">
            <a:off x="4572000" y="2348880"/>
            <a:ext cx="1224136" cy="108012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7" name="31 Conector angular"/>
          <p:cNvCxnSpPr>
            <a:stCxn id="117" idx="3"/>
            <a:endCxn id="143" idx="1"/>
          </p:cNvCxnSpPr>
          <p:nvPr/>
        </p:nvCxnSpPr>
        <p:spPr bwMode="auto">
          <a:xfrm>
            <a:off x="5652120" y="1700808"/>
            <a:ext cx="144016" cy="64807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8" name="31 Conector angular"/>
          <p:cNvCxnSpPr>
            <a:stCxn id="137" idx="3"/>
            <a:endCxn id="109" idx="1"/>
          </p:cNvCxnSpPr>
          <p:nvPr/>
        </p:nvCxnSpPr>
        <p:spPr bwMode="auto">
          <a:xfrm>
            <a:off x="4572000" y="3429000"/>
            <a:ext cx="864096" cy="50405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182" name="181 Rectángulo redondeado"/>
          <p:cNvSpPr/>
          <p:nvPr/>
        </p:nvSpPr>
        <p:spPr bwMode="auto">
          <a:xfrm>
            <a:off x="2555776" y="4221088"/>
            <a:ext cx="1080120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SmallTalk</a:t>
            </a:r>
          </a:p>
        </p:txBody>
      </p:sp>
      <p:sp>
        <p:nvSpPr>
          <p:cNvPr id="183" name="182 Rectángulo redondeado"/>
          <p:cNvSpPr/>
          <p:nvPr/>
        </p:nvSpPr>
        <p:spPr bwMode="auto">
          <a:xfrm>
            <a:off x="4283968" y="5373216"/>
            <a:ext cx="1224136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Objective-C</a:t>
            </a:r>
          </a:p>
        </p:txBody>
      </p:sp>
      <p:sp>
        <p:nvSpPr>
          <p:cNvPr id="184" name="183 Rectángulo redondeado"/>
          <p:cNvSpPr/>
          <p:nvPr/>
        </p:nvSpPr>
        <p:spPr bwMode="auto">
          <a:xfrm>
            <a:off x="4427984" y="2636912"/>
            <a:ext cx="648072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Eiffel</a:t>
            </a:r>
          </a:p>
        </p:txBody>
      </p:sp>
      <p:sp>
        <p:nvSpPr>
          <p:cNvPr id="185" name="184 Rectángulo redondeado"/>
          <p:cNvSpPr/>
          <p:nvPr/>
        </p:nvSpPr>
        <p:spPr bwMode="auto">
          <a:xfrm>
            <a:off x="7596336" y="3068960"/>
            <a:ext cx="1152128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JavaScript</a:t>
            </a:r>
          </a:p>
        </p:txBody>
      </p:sp>
      <p:sp>
        <p:nvSpPr>
          <p:cNvPr id="186" name="185 Rectángulo redondeado"/>
          <p:cNvSpPr/>
          <p:nvPr/>
        </p:nvSpPr>
        <p:spPr bwMode="auto">
          <a:xfrm>
            <a:off x="3995936" y="3861048"/>
            <a:ext cx="648072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AWK</a:t>
            </a:r>
          </a:p>
        </p:txBody>
      </p:sp>
      <p:sp>
        <p:nvSpPr>
          <p:cNvPr id="188" name="187 Rectángulo redondeado"/>
          <p:cNvSpPr/>
          <p:nvPr/>
        </p:nvSpPr>
        <p:spPr bwMode="auto">
          <a:xfrm>
            <a:off x="4860032" y="4293096"/>
            <a:ext cx="648072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TCL</a:t>
            </a:r>
          </a:p>
        </p:txBody>
      </p:sp>
      <p:sp>
        <p:nvSpPr>
          <p:cNvPr id="189" name="188 Rectángulo redondeado"/>
          <p:cNvSpPr/>
          <p:nvPr/>
        </p:nvSpPr>
        <p:spPr bwMode="auto">
          <a:xfrm>
            <a:off x="7524328" y="4293096"/>
            <a:ext cx="864096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Python</a:t>
            </a:r>
          </a:p>
        </p:txBody>
      </p:sp>
      <p:sp>
        <p:nvSpPr>
          <p:cNvPr id="190" name="189 Rectángulo redondeado"/>
          <p:cNvSpPr/>
          <p:nvPr/>
        </p:nvSpPr>
        <p:spPr bwMode="auto">
          <a:xfrm>
            <a:off x="5724128" y="3212976"/>
            <a:ext cx="648072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PHP</a:t>
            </a:r>
          </a:p>
        </p:txBody>
      </p:sp>
      <p:sp>
        <p:nvSpPr>
          <p:cNvPr id="194" name="193 Rectángulo redondeado"/>
          <p:cNvSpPr/>
          <p:nvPr/>
        </p:nvSpPr>
        <p:spPr bwMode="auto">
          <a:xfrm>
            <a:off x="7740352" y="2132856"/>
            <a:ext cx="57606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C#</a:t>
            </a:r>
          </a:p>
        </p:txBody>
      </p:sp>
      <p:sp>
        <p:nvSpPr>
          <p:cNvPr id="195" name="194 Rectángulo redondeado"/>
          <p:cNvSpPr/>
          <p:nvPr/>
        </p:nvSpPr>
        <p:spPr bwMode="auto">
          <a:xfrm>
            <a:off x="6804248" y="1196752"/>
            <a:ext cx="57606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VB</a:t>
            </a:r>
          </a:p>
        </p:txBody>
      </p:sp>
      <p:sp>
        <p:nvSpPr>
          <p:cNvPr id="196" name="195 Rectángulo redondeado"/>
          <p:cNvSpPr/>
          <p:nvPr/>
        </p:nvSpPr>
        <p:spPr bwMode="auto">
          <a:xfrm>
            <a:off x="2699792" y="5373216"/>
            <a:ext cx="93610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Scheme</a:t>
            </a:r>
          </a:p>
        </p:txBody>
      </p:sp>
      <p:sp>
        <p:nvSpPr>
          <p:cNvPr id="197" name="196 Rectángulo redondeado"/>
          <p:cNvSpPr/>
          <p:nvPr/>
        </p:nvSpPr>
        <p:spPr bwMode="auto">
          <a:xfrm>
            <a:off x="2771800" y="4941168"/>
            <a:ext cx="720080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CLisp</a:t>
            </a:r>
          </a:p>
        </p:txBody>
      </p:sp>
      <p:sp>
        <p:nvSpPr>
          <p:cNvPr id="198" name="197 Rectángulo redondeado"/>
          <p:cNvSpPr/>
          <p:nvPr/>
        </p:nvSpPr>
        <p:spPr bwMode="auto">
          <a:xfrm>
            <a:off x="2843808" y="5877272"/>
            <a:ext cx="648072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ML</a:t>
            </a:r>
          </a:p>
        </p:txBody>
      </p:sp>
      <p:sp>
        <p:nvSpPr>
          <p:cNvPr id="199" name="198 Rectángulo redondeado"/>
          <p:cNvSpPr/>
          <p:nvPr/>
        </p:nvSpPr>
        <p:spPr bwMode="auto">
          <a:xfrm>
            <a:off x="6516216" y="6093296"/>
            <a:ext cx="720080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Clean</a:t>
            </a:r>
          </a:p>
        </p:txBody>
      </p:sp>
      <p:sp>
        <p:nvSpPr>
          <p:cNvPr id="200" name="199 Rectángulo redondeado"/>
          <p:cNvSpPr/>
          <p:nvPr/>
        </p:nvSpPr>
        <p:spPr bwMode="auto">
          <a:xfrm>
            <a:off x="7452320" y="5661248"/>
            <a:ext cx="93610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Scala</a:t>
            </a:r>
          </a:p>
        </p:txBody>
      </p:sp>
      <p:cxnSp>
        <p:nvCxnSpPr>
          <p:cNvPr id="205" name="31 Conector angular"/>
          <p:cNvCxnSpPr>
            <a:stCxn id="137" idx="3"/>
            <a:endCxn id="190" idx="1"/>
          </p:cNvCxnSpPr>
          <p:nvPr/>
        </p:nvCxnSpPr>
        <p:spPr bwMode="auto">
          <a:xfrm flipV="1">
            <a:off x="4572000" y="3356992"/>
            <a:ext cx="1152128" cy="720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8" name="31 Conector angular"/>
          <p:cNvCxnSpPr>
            <a:stCxn id="137" idx="3"/>
            <a:endCxn id="194" idx="1"/>
          </p:cNvCxnSpPr>
          <p:nvPr/>
        </p:nvCxnSpPr>
        <p:spPr bwMode="auto">
          <a:xfrm flipV="1">
            <a:off x="4572000" y="2276872"/>
            <a:ext cx="3168352" cy="115212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3" name="31 Conector angular"/>
          <p:cNvCxnSpPr>
            <a:stCxn id="53" idx="3"/>
            <a:endCxn id="195" idx="1"/>
          </p:cNvCxnSpPr>
          <p:nvPr/>
        </p:nvCxnSpPr>
        <p:spPr bwMode="auto">
          <a:xfrm>
            <a:off x="5364088" y="692696"/>
            <a:ext cx="1440160" cy="64807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6" name="31 Conector angular"/>
          <p:cNvCxnSpPr>
            <a:stCxn id="116" idx="2"/>
            <a:endCxn id="74" idx="0"/>
          </p:cNvCxnSpPr>
          <p:nvPr/>
        </p:nvCxnSpPr>
        <p:spPr bwMode="auto">
          <a:xfrm rot="16200000" flipH="1">
            <a:off x="3941930" y="1682806"/>
            <a:ext cx="720080" cy="3600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0" name="31 Conector angular"/>
          <p:cNvCxnSpPr>
            <a:stCxn id="117" idx="3"/>
            <a:endCxn id="194" idx="1"/>
          </p:cNvCxnSpPr>
          <p:nvPr/>
        </p:nvCxnSpPr>
        <p:spPr bwMode="auto">
          <a:xfrm>
            <a:off x="5652120" y="1700808"/>
            <a:ext cx="2088232" cy="57606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4" name="31 Conector angular"/>
          <p:cNvCxnSpPr>
            <a:stCxn id="74" idx="3"/>
            <a:endCxn id="184" idx="0"/>
          </p:cNvCxnSpPr>
          <p:nvPr/>
        </p:nvCxnSpPr>
        <p:spPr bwMode="auto">
          <a:xfrm>
            <a:off x="4644008" y="2204864"/>
            <a:ext cx="108012" cy="4320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7" name="31 Conector angular"/>
          <p:cNvCxnSpPr>
            <a:stCxn id="74" idx="3"/>
            <a:endCxn id="143" idx="1"/>
          </p:cNvCxnSpPr>
          <p:nvPr/>
        </p:nvCxnSpPr>
        <p:spPr bwMode="auto">
          <a:xfrm>
            <a:off x="4644008" y="2204864"/>
            <a:ext cx="1152128" cy="14401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30" name="229 Rectángulo redondeado"/>
          <p:cNvSpPr/>
          <p:nvPr/>
        </p:nvSpPr>
        <p:spPr bwMode="auto">
          <a:xfrm>
            <a:off x="6372200" y="4509120"/>
            <a:ext cx="720080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Ruby</a:t>
            </a:r>
          </a:p>
        </p:txBody>
      </p:sp>
      <p:cxnSp>
        <p:nvCxnSpPr>
          <p:cNvPr id="234" name="31 Conector angular"/>
          <p:cNvCxnSpPr>
            <a:stCxn id="69" idx="3"/>
            <a:endCxn id="137" idx="1"/>
          </p:cNvCxnSpPr>
          <p:nvPr/>
        </p:nvCxnSpPr>
        <p:spPr bwMode="auto">
          <a:xfrm>
            <a:off x="3275856" y="2708920"/>
            <a:ext cx="720080" cy="7200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7" name="31 Conector angular"/>
          <p:cNvCxnSpPr>
            <a:stCxn id="69" idx="1"/>
            <a:endCxn id="182" idx="1"/>
          </p:cNvCxnSpPr>
          <p:nvPr/>
        </p:nvCxnSpPr>
        <p:spPr bwMode="auto">
          <a:xfrm rot="10800000" flipH="1" flipV="1">
            <a:off x="2339752" y="2708920"/>
            <a:ext cx="216024" cy="165618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2" name="31 Conector angular"/>
          <p:cNvCxnSpPr>
            <a:stCxn id="69" idx="3"/>
            <a:endCxn id="184" idx="1"/>
          </p:cNvCxnSpPr>
          <p:nvPr/>
        </p:nvCxnSpPr>
        <p:spPr bwMode="auto">
          <a:xfrm>
            <a:off x="3275856" y="2708920"/>
            <a:ext cx="1152128" cy="720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5" name="31 Conector angular"/>
          <p:cNvCxnSpPr>
            <a:stCxn id="182" idx="2"/>
            <a:endCxn id="197" idx="0"/>
          </p:cNvCxnSpPr>
          <p:nvPr/>
        </p:nvCxnSpPr>
        <p:spPr bwMode="auto">
          <a:xfrm rot="16200000" flipH="1">
            <a:off x="2897814" y="4707142"/>
            <a:ext cx="432048" cy="3600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6" name="31 Conector angular"/>
          <p:cNvCxnSpPr>
            <a:stCxn id="182" idx="3"/>
            <a:endCxn id="183" idx="1"/>
          </p:cNvCxnSpPr>
          <p:nvPr/>
        </p:nvCxnSpPr>
        <p:spPr bwMode="auto">
          <a:xfrm>
            <a:off x="3635896" y="4365104"/>
            <a:ext cx="648072" cy="115212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9" name="31 Conector angular"/>
          <p:cNvCxnSpPr>
            <a:stCxn id="75" idx="3"/>
            <a:endCxn id="183" idx="1"/>
          </p:cNvCxnSpPr>
          <p:nvPr/>
        </p:nvCxnSpPr>
        <p:spPr bwMode="auto">
          <a:xfrm>
            <a:off x="3491880" y="3645024"/>
            <a:ext cx="792088" cy="18722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7" name="31 Conector angular"/>
          <p:cNvCxnSpPr>
            <a:stCxn id="182" idx="3"/>
            <a:endCxn id="200" idx="1"/>
          </p:cNvCxnSpPr>
          <p:nvPr/>
        </p:nvCxnSpPr>
        <p:spPr bwMode="auto">
          <a:xfrm>
            <a:off x="3635896" y="4365104"/>
            <a:ext cx="3816424" cy="144016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8" name="31 Conector angular"/>
          <p:cNvCxnSpPr>
            <a:stCxn id="183" idx="3"/>
            <a:endCxn id="230" idx="1"/>
          </p:cNvCxnSpPr>
          <p:nvPr/>
        </p:nvCxnSpPr>
        <p:spPr bwMode="auto">
          <a:xfrm flipV="1">
            <a:off x="5508104" y="4653136"/>
            <a:ext cx="864096" cy="86409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5" name="31 Conector angular"/>
          <p:cNvCxnSpPr>
            <a:stCxn id="143" idx="3"/>
            <a:endCxn id="194" idx="1"/>
          </p:cNvCxnSpPr>
          <p:nvPr/>
        </p:nvCxnSpPr>
        <p:spPr bwMode="auto">
          <a:xfrm flipV="1">
            <a:off x="6516216" y="2276872"/>
            <a:ext cx="1224136" cy="720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2" name="31 Conector angular"/>
          <p:cNvCxnSpPr>
            <a:stCxn id="143" idx="2"/>
            <a:endCxn id="185" idx="0"/>
          </p:cNvCxnSpPr>
          <p:nvPr/>
        </p:nvCxnSpPr>
        <p:spPr bwMode="auto">
          <a:xfrm rot="16200000" flipH="1">
            <a:off x="6876256" y="1772816"/>
            <a:ext cx="576064" cy="20162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5" name="31 Conector angular"/>
          <p:cNvCxnSpPr>
            <a:stCxn id="143" idx="2"/>
            <a:endCxn id="190" idx="0"/>
          </p:cNvCxnSpPr>
          <p:nvPr/>
        </p:nvCxnSpPr>
        <p:spPr bwMode="auto">
          <a:xfrm rot="5400000">
            <a:off x="5742130" y="2798930"/>
            <a:ext cx="720080" cy="10801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8" name="31 Conector angular"/>
          <p:cNvCxnSpPr>
            <a:stCxn id="143" idx="2"/>
            <a:endCxn id="189" idx="0"/>
          </p:cNvCxnSpPr>
          <p:nvPr/>
        </p:nvCxnSpPr>
        <p:spPr bwMode="auto">
          <a:xfrm rot="16200000" flipH="1">
            <a:off x="6156176" y="2492896"/>
            <a:ext cx="1800200" cy="18002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2" name="31 Conector angular"/>
          <p:cNvCxnSpPr>
            <a:stCxn id="143" idx="2"/>
            <a:endCxn id="200" idx="0"/>
          </p:cNvCxnSpPr>
          <p:nvPr/>
        </p:nvCxnSpPr>
        <p:spPr bwMode="auto">
          <a:xfrm rot="16200000" flipH="1">
            <a:off x="5454098" y="3194974"/>
            <a:ext cx="3168352" cy="176419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5" name="31 Conector angular"/>
          <p:cNvCxnSpPr>
            <a:stCxn id="186" idx="3"/>
            <a:endCxn id="188" idx="1"/>
          </p:cNvCxnSpPr>
          <p:nvPr/>
        </p:nvCxnSpPr>
        <p:spPr bwMode="auto">
          <a:xfrm>
            <a:off x="4644008" y="4005064"/>
            <a:ext cx="216024" cy="4320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91" name="31 Conector angular"/>
          <p:cNvCxnSpPr>
            <a:stCxn id="186" idx="3"/>
            <a:endCxn id="109" idx="1"/>
          </p:cNvCxnSpPr>
          <p:nvPr/>
        </p:nvCxnSpPr>
        <p:spPr bwMode="auto">
          <a:xfrm flipV="1">
            <a:off x="4644008" y="3933056"/>
            <a:ext cx="792088" cy="720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5" name="31 Conector angular"/>
          <p:cNvCxnSpPr>
            <a:stCxn id="50" idx="3"/>
            <a:endCxn id="182" idx="1"/>
          </p:cNvCxnSpPr>
          <p:nvPr/>
        </p:nvCxnSpPr>
        <p:spPr bwMode="auto">
          <a:xfrm flipV="1">
            <a:off x="1475656" y="4365104"/>
            <a:ext cx="1080120" cy="108012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9" name="31 Conector angular"/>
          <p:cNvCxnSpPr>
            <a:stCxn id="50" idx="3"/>
            <a:endCxn id="197" idx="1"/>
          </p:cNvCxnSpPr>
          <p:nvPr/>
        </p:nvCxnSpPr>
        <p:spPr bwMode="auto">
          <a:xfrm flipV="1">
            <a:off x="1475656" y="5085184"/>
            <a:ext cx="1296144" cy="36004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22" name="31 Conector angular"/>
          <p:cNvCxnSpPr>
            <a:stCxn id="50" idx="3"/>
            <a:endCxn id="196" idx="1"/>
          </p:cNvCxnSpPr>
          <p:nvPr/>
        </p:nvCxnSpPr>
        <p:spPr bwMode="auto">
          <a:xfrm>
            <a:off x="1475656" y="5445224"/>
            <a:ext cx="1224136" cy="720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34" name="31 Conector angular"/>
          <p:cNvCxnSpPr>
            <a:stCxn id="50" idx="3"/>
            <a:endCxn id="198" idx="1"/>
          </p:cNvCxnSpPr>
          <p:nvPr/>
        </p:nvCxnSpPr>
        <p:spPr bwMode="auto">
          <a:xfrm>
            <a:off x="1475656" y="5445224"/>
            <a:ext cx="1368152" cy="57606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39" name="31 Conector angular"/>
          <p:cNvCxnSpPr>
            <a:stCxn id="196" idx="3"/>
            <a:endCxn id="230" idx="1"/>
          </p:cNvCxnSpPr>
          <p:nvPr/>
        </p:nvCxnSpPr>
        <p:spPr bwMode="auto">
          <a:xfrm flipV="1">
            <a:off x="3635896" y="4653136"/>
            <a:ext cx="2736304" cy="86409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358" name="357 Rectángulo redondeado"/>
          <p:cNvSpPr/>
          <p:nvPr/>
        </p:nvSpPr>
        <p:spPr bwMode="auto">
          <a:xfrm>
            <a:off x="4788024" y="5877272"/>
            <a:ext cx="93610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Haskell</a:t>
            </a:r>
          </a:p>
        </p:txBody>
      </p:sp>
      <p:cxnSp>
        <p:nvCxnSpPr>
          <p:cNvPr id="359" name="31 Conector angular"/>
          <p:cNvCxnSpPr>
            <a:stCxn id="198" idx="3"/>
            <a:endCxn id="358" idx="1"/>
          </p:cNvCxnSpPr>
          <p:nvPr/>
        </p:nvCxnSpPr>
        <p:spPr bwMode="auto">
          <a:xfrm>
            <a:off x="3491880" y="6021288"/>
            <a:ext cx="1296144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3" name="31 Conector angular"/>
          <p:cNvCxnSpPr>
            <a:stCxn id="358" idx="3"/>
            <a:endCxn id="199" idx="1"/>
          </p:cNvCxnSpPr>
          <p:nvPr/>
        </p:nvCxnSpPr>
        <p:spPr bwMode="auto">
          <a:xfrm>
            <a:off x="5724128" y="6021288"/>
            <a:ext cx="792088" cy="2160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6" name="31 Conector angular"/>
          <p:cNvCxnSpPr>
            <a:stCxn id="358" idx="3"/>
            <a:endCxn id="189" idx="2"/>
          </p:cNvCxnSpPr>
          <p:nvPr/>
        </p:nvCxnSpPr>
        <p:spPr bwMode="auto">
          <a:xfrm flipV="1">
            <a:off x="5724128" y="4581128"/>
            <a:ext cx="2232248" cy="144016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9" name="31 Conector angular"/>
          <p:cNvCxnSpPr>
            <a:stCxn id="358" idx="3"/>
            <a:endCxn id="200" idx="1"/>
          </p:cNvCxnSpPr>
          <p:nvPr/>
        </p:nvCxnSpPr>
        <p:spPr bwMode="auto">
          <a:xfrm flipV="1">
            <a:off x="5724128" y="5805264"/>
            <a:ext cx="1728192" cy="2160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723" name="31 Conector angular"/>
          <p:cNvCxnSpPr>
            <a:stCxn id="109" idx="0"/>
            <a:endCxn id="190" idx="2"/>
          </p:cNvCxnSpPr>
          <p:nvPr/>
        </p:nvCxnSpPr>
        <p:spPr bwMode="auto">
          <a:xfrm rot="5400000" flipH="1" flipV="1">
            <a:off x="5742130" y="3483006"/>
            <a:ext cx="288032" cy="32403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727" name="31 Conector angular"/>
          <p:cNvCxnSpPr>
            <a:stCxn id="109" idx="3"/>
            <a:endCxn id="230" idx="0"/>
          </p:cNvCxnSpPr>
          <p:nvPr/>
        </p:nvCxnSpPr>
        <p:spPr bwMode="auto">
          <a:xfrm>
            <a:off x="6012160" y="3933056"/>
            <a:ext cx="720080" cy="57606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733" name="31 Conector angular"/>
          <p:cNvCxnSpPr>
            <a:stCxn id="109" idx="3"/>
            <a:endCxn id="185" idx="1"/>
          </p:cNvCxnSpPr>
          <p:nvPr/>
        </p:nvCxnSpPr>
        <p:spPr bwMode="auto">
          <a:xfrm flipV="1">
            <a:off x="6012160" y="3212976"/>
            <a:ext cx="1584176" cy="7200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31 Conector angular"/>
          <p:cNvCxnSpPr>
            <a:stCxn id="10" idx="3"/>
            <a:endCxn id="53" idx="1"/>
          </p:cNvCxnSpPr>
          <p:nvPr/>
        </p:nvCxnSpPr>
        <p:spPr bwMode="auto">
          <a:xfrm flipV="1">
            <a:off x="1763688" y="692696"/>
            <a:ext cx="2736304" cy="792088"/>
          </a:xfrm>
          <a:prstGeom prst="bentConnector3">
            <a:avLst>
              <a:gd name="adj1" fmla="val 14461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72" name="31 Conector angular"/>
          <p:cNvCxnSpPr>
            <a:stCxn id="358" idx="3"/>
            <a:endCxn id="194" idx="1"/>
          </p:cNvCxnSpPr>
          <p:nvPr/>
        </p:nvCxnSpPr>
        <p:spPr bwMode="auto">
          <a:xfrm flipV="1">
            <a:off x="5724128" y="2276872"/>
            <a:ext cx="2016224" cy="3744416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61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3456384" cy="792088"/>
          </a:xfrm>
          <a:solidFill>
            <a:schemeClr val="bg1">
              <a:alpha val="88000"/>
            </a:schemeClr>
          </a:solidFill>
        </p:spPr>
        <p:txBody>
          <a:bodyPr anchor="ctr"/>
          <a:lstStyle/>
          <a:p>
            <a:r>
              <a:rPr lang="en-US" sz="3600" smtClean="0"/>
              <a:t>Paradigmas</a:t>
            </a:r>
            <a:endParaRPr lang="en-US" sz="3600"/>
          </a:p>
        </p:txBody>
      </p:sp>
      <p:sp>
        <p:nvSpPr>
          <p:cNvPr id="10" name="9 Rectángulo redondeado"/>
          <p:cNvSpPr/>
          <p:nvPr/>
        </p:nvSpPr>
        <p:spPr bwMode="auto">
          <a:xfrm>
            <a:off x="611560" y="1340768"/>
            <a:ext cx="1152128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FORTRAN</a:t>
            </a:r>
          </a:p>
        </p:txBody>
      </p:sp>
      <p:cxnSp>
        <p:nvCxnSpPr>
          <p:cNvPr id="46" name="31 Conector angular"/>
          <p:cNvCxnSpPr>
            <a:stCxn id="54" idx="3"/>
            <a:endCxn id="71" idx="1"/>
          </p:cNvCxnSpPr>
          <p:nvPr/>
        </p:nvCxnSpPr>
        <p:spPr bwMode="auto">
          <a:xfrm flipV="1">
            <a:off x="1763688" y="1484784"/>
            <a:ext cx="648072" cy="100811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8" name="47 Rectángulo redondeado"/>
          <p:cNvSpPr/>
          <p:nvPr/>
        </p:nvSpPr>
        <p:spPr bwMode="auto">
          <a:xfrm>
            <a:off x="611560" y="4221088"/>
            <a:ext cx="1152128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COBOL</a:t>
            </a:r>
          </a:p>
        </p:txBody>
      </p:sp>
      <p:sp>
        <p:nvSpPr>
          <p:cNvPr id="50" name="49 Rectángulo redondeado"/>
          <p:cNvSpPr/>
          <p:nvPr/>
        </p:nvSpPr>
        <p:spPr bwMode="auto">
          <a:xfrm>
            <a:off x="683568" y="5301208"/>
            <a:ext cx="792088" cy="288032"/>
          </a:xfrm>
          <a:prstGeom prst="round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LISP</a:t>
            </a:r>
          </a:p>
        </p:txBody>
      </p:sp>
      <p:sp>
        <p:nvSpPr>
          <p:cNvPr id="53" name="52 Rectángulo redondeado"/>
          <p:cNvSpPr/>
          <p:nvPr/>
        </p:nvSpPr>
        <p:spPr bwMode="auto">
          <a:xfrm>
            <a:off x="4499992" y="548680"/>
            <a:ext cx="864096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BASIC</a:t>
            </a:r>
          </a:p>
        </p:txBody>
      </p:sp>
      <p:sp>
        <p:nvSpPr>
          <p:cNvPr id="54" name="53 Rectángulo redondeado"/>
          <p:cNvSpPr/>
          <p:nvPr/>
        </p:nvSpPr>
        <p:spPr bwMode="auto">
          <a:xfrm>
            <a:off x="611560" y="2348880"/>
            <a:ext cx="1152128" cy="288032"/>
          </a:xfrm>
          <a:prstGeom prst="round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ALGOL</a:t>
            </a:r>
          </a:p>
        </p:txBody>
      </p:sp>
      <p:sp>
        <p:nvSpPr>
          <p:cNvPr id="55" name="54 Rectángulo redondeado"/>
          <p:cNvSpPr/>
          <p:nvPr/>
        </p:nvSpPr>
        <p:spPr bwMode="auto">
          <a:xfrm>
            <a:off x="611560" y="4725144"/>
            <a:ext cx="1080120" cy="288032"/>
          </a:xfrm>
          <a:prstGeom prst="roundRect">
            <a:avLst/>
          </a:prstGeom>
          <a:gradFill>
            <a:gsLst>
              <a:gs pos="0">
                <a:srgbClr val="FFC000"/>
              </a:gs>
              <a:gs pos="35000">
                <a:srgbClr val="FFC000"/>
              </a:gs>
              <a:gs pos="100000">
                <a:srgbClr val="FFC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PROLOG</a:t>
            </a:r>
          </a:p>
        </p:txBody>
      </p:sp>
      <p:cxnSp>
        <p:nvCxnSpPr>
          <p:cNvPr id="65" name="31 Conector angular"/>
          <p:cNvCxnSpPr>
            <a:stCxn id="10" idx="2"/>
            <a:endCxn id="54" idx="0"/>
          </p:cNvCxnSpPr>
          <p:nvPr/>
        </p:nvCxnSpPr>
        <p:spPr bwMode="auto">
          <a:xfrm rot="5400000">
            <a:off x="827584" y="1988840"/>
            <a:ext cx="720080" cy="1588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9" name="68 Rectángulo redondeado"/>
          <p:cNvSpPr/>
          <p:nvPr/>
        </p:nvSpPr>
        <p:spPr bwMode="auto">
          <a:xfrm>
            <a:off x="2339752" y="2564904"/>
            <a:ext cx="936104" cy="2880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35000">
                <a:srgbClr val="8DFA62"/>
              </a:gs>
              <a:gs pos="100000">
                <a:srgbClr val="8DFA62"/>
              </a:gs>
            </a:gsLst>
            <a:lin ang="0" scaled="1"/>
            <a:tileRect/>
          </a:gradFill>
          <a:ln w="254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SIMULA</a:t>
            </a:r>
          </a:p>
        </p:txBody>
      </p:sp>
      <p:sp>
        <p:nvSpPr>
          <p:cNvPr id="71" name="70 Rectángulo redondeado"/>
          <p:cNvSpPr/>
          <p:nvPr/>
        </p:nvSpPr>
        <p:spPr bwMode="auto">
          <a:xfrm>
            <a:off x="2411760" y="1340768"/>
            <a:ext cx="93610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PASCAL</a:t>
            </a:r>
          </a:p>
        </p:txBody>
      </p:sp>
      <p:sp>
        <p:nvSpPr>
          <p:cNvPr id="74" name="73 Rectángulo redondeado"/>
          <p:cNvSpPr/>
          <p:nvPr/>
        </p:nvSpPr>
        <p:spPr bwMode="auto">
          <a:xfrm>
            <a:off x="3995936" y="2060848"/>
            <a:ext cx="648072" cy="2880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73000">
                <a:schemeClr val="accent2">
                  <a:tint val="37000"/>
                  <a:satMod val="300000"/>
                </a:schemeClr>
              </a:gs>
              <a:gs pos="100000">
                <a:srgbClr val="8DFA62"/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ADA</a:t>
            </a:r>
          </a:p>
        </p:txBody>
      </p:sp>
      <p:sp>
        <p:nvSpPr>
          <p:cNvPr id="75" name="74 Rectángulo redondeado"/>
          <p:cNvSpPr/>
          <p:nvPr/>
        </p:nvSpPr>
        <p:spPr bwMode="auto">
          <a:xfrm>
            <a:off x="2915816" y="3501008"/>
            <a:ext cx="57606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</a:t>
            </a:r>
          </a:p>
        </p:txBody>
      </p:sp>
      <p:cxnSp>
        <p:nvCxnSpPr>
          <p:cNvPr id="77" name="31 Conector angular"/>
          <p:cNvCxnSpPr>
            <a:stCxn id="54" idx="3"/>
            <a:endCxn id="74" idx="1"/>
          </p:cNvCxnSpPr>
          <p:nvPr/>
        </p:nvCxnSpPr>
        <p:spPr bwMode="auto">
          <a:xfrm flipV="1">
            <a:off x="1763688" y="2204864"/>
            <a:ext cx="2232248" cy="28803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8" name="31 Conector angular"/>
          <p:cNvCxnSpPr>
            <a:stCxn id="54" idx="3"/>
            <a:endCxn id="75" idx="1"/>
          </p:cNvCxnSpPr>
          <p:nvPr/>
        </p:nvCxnSpPr>
        <p:spPr bwMode="auto">
          <a:xfrm>
            <a:off x="1763688" y="2492896"/>
            <a:ext cx="1152128" cy="115212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2" name="31 Conector angular"/>
          <p:cNvCxnSpPr>
            <a:stCxn id="54" idx="3"/>
            <a:endCxn id="69" idx="1"/>
          </p:cNvCxnSpPr>
          <p:nvPr/>
        </p:nvCxnSpPr>
        <p:spPr bwMode="auto">
          <a:xfrm>
            <a:off x="1763688" y="2492896"/>
            <a:ext cx="576064" cy="2160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9" name="108 Rectángulo redondeado"/>
          <p:cNvSpPr/>
          <p:nvPr/>
        </p:nvSpPr>
        <p:spPr bwMode="auto">
          <a:xfrm>
            <a:off x="5436096" y="3789040"/>
            <a:ext cx="576064" cy="288032"/>
          </a:xfrm>
          <a:prstGeom prst="roundRect">
            <a:avLst/>
          </a:prstGeom>
          <a:gradFill>
            <a:gsLst>
              <a:gs pos="0">
                <a:srgbClr val="FF66FF"/>
              </a:gs>
              <a:gs pos="35000">
                <a:srgbClr val="FF66FF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Perl</a:t>
            </a:r>
          </a:p>
        </p:txBody>
      </p:sp>
      <p:cxnSp>
        <p:nvCxnSpPr>
          <p:cNvPr id="113" name="31 Conector angular"/>
          <p:cNvCxnSpPr>
            <a:stCxn id="71" idx="3"/>
            <a:endCxn id="74" idx="1"/>
          </p:cNvCxnSpPr>
          <p:nvPr/>
        </p:nvCxnSpPr>
        <p:spPr bwMode="auto">
          <a:xfrm>
            <a:off x="3347864" y="1484784"/>
            <a:ext cx="648072" cy="72008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6" name="115 Rectángulo redondeado"/>
          <p:cNvSpPr/>
          <p:nvPr/>
        </p:nvSpPr>
        <p:spPr bwMode="auto">
          <a:xfrm>
            <a:off x="3779912" y="1052736"/>
            <a:ext cx="1008112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Modula-2</a:t>
            </a:r>
          </a:p>
        </p:txBody>
      </p:sp>
      <p:sp>
        <p:nvSpPr>
          <p:cNvPr id="117" name="116 Rectángulo redondeado"/>
          <p:cNvSpPr/>
          <p:nvPr/>
        </p:nvSpPr>
        <p:spPr bwMode="auto">
          <a:xfrm>
            <a:off x="4860032" y="1556792"/>
            <a:ext cx="792088" cy="2880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35000">
                <a:srgbClr val="8DFA62"/>
              </a:gs>
              <a:gs pos="100000">
                <a:srgbClr val="8DFA62"/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Delphi</a:t>
            </a:r>
          </a:p>
        </p:txBody>
      </p:sp>
      <p:cxnSp>
        <p:nvCxnSpPr>
          <p:cNvPr id="130" name="31 Conector angular"/>
          <p:cNvCxnSpPr>
            <a:stCxn id="71" idx="3"/>
            <a:endCxn id="116" idx="1"/>
          </p:cNvCxnSpPr>
          <p:nvPr/>
        </p:nvCxnSpPr>
        <p:spPr bwMode="auto">
          <a:xfrm flipV="1">
            <a:off x="3347864" y="1196752"/>
            <a:ext cx="432048" cy="28803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3" name="31 Conector angular"/>
          <p:cNvCxnSpPr>
            <a:stCxn id="71" idx="3"/>
            <a:endCxn id="117" idx="1"/>
          </p:cNvCxnSpPr>
          <p:nvPr/>
        </p:nvCxnSpPr>
        <p:spPr bwMode="auto">
          <a:xfrm>
            <a:off x="3347864" y="1484784"/>
            <a:ext cx="1512168" cy="2160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7" name="136 Rectángulo redondeado"/>
          <p:cNvSpPr/>
          <p:nvPr/>
        </p:nvSpPr>
        <p:spPr bwMode="auto">
          <a:xfrm>
            <a:off x="3995936" y="3284984"/>
            <a:ext cx="576064" cy="2880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35000">
                <a:srgbClr val="8DFA62"/>
              </a:gs>
              <a:gs pos="100000">
                <a:srgbClr val="8DFA62"/>
              </a:gs>
            </a:gsLst>
            <a:lin ang="0" scaled="1"/>
            <a:tileRect/>
          </a:gradFill>
          <a:ln w="254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C++</a:t>
            </a:r>
          </a:p>
        </p:txBody>
      </p:sp>
      <p:cxnSp>
        <p:nvCxnSpPr>
          <p:cNvPr id="139" name="31 Conector angular"/>
          <p:cNvCxnSpPr>
            <a:stCxn id="75" idx="3"/>
            <a:endCxn id="137" idx="1"/>
          </p:cNvCxnSpPr>
          <p:nvPr/>
        </p:nvCxnSpPr>
        <p:spPr bwMode="auto">
          <a:xfrm flipV="1">
            <a:off x="3491880" y="3429000"/>
            <a:ext cx="504056" cy="2160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3" name="142 Rectángulo redondeado"/>
          <p:cNvSpPr/>
          <p:nvPr/>
        </p:nvSpPr>
        <p:spPr bwMode="auto">
          <a:xfrm>
            <a:off x="5796136" y="2204864"/>
            <a:ext cx="720080" cy="2880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35000">
                <a:srgbClr val="8DFA62"/>
              </a:gs>
              <a:gs pos="100000">
                <a:srgbClr val="8DFA62"/>
              </a:gs>
            </a:gsLst>
            <a:lin ang="0" scaled="1"/>
            <a:tileRect/>
          </a:gradFill>
          <a:ln w="254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Java</a:t>
            </a:r>
          </a:p>
        </p:txBody>
      </p:sp>
      <p:cxnSp>
        <p:nvCxnSpPr>
          <p:cNvPr id="144" name="31 Conector angular"/>
          <p:cNvCxnSpPr>
            <a:stCxn id="137" idx="3"/>
            <a:endCxn id="143" idx="1"/>
          </p:cNvCxnSpPr>
          <p:nvPr/>
        </p:nvCxnSpPr>
        <p:spPr bwMode="auto">
          <a:xfrm flipV="1">
            <a:off x="4572000" y="2348880"/>
            <a:ext cx="1224136" cy="108012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7" name="31 Conector angular"/>
          <p:cNvCxnSpPr>
            <a:stCxn id="117" idx="3"/>
            <a:endCxn id="143" idx="1"/>
          </p:cNvCxnSpPr>
          <p:nvPr/>
        </p:nvCxnSpPr>
        <p:spPr bwMode="auto">
          <a:xfrm>
            <a:off x="5652120" y="1700808"/>
            <a:ext cx="144016" cy="648072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8" name="31 Conector angular"/>
          <p:cNvCxnSpPr>
            <a:stCxn id="137" idx="3"/>
            <a:endCxn id="109" idx="1"/>
          </p:cNvCxnSpPr>
          <p:nvPr/>
        </p:nvCxnSpPr>
        <p:spPr bwMode="auto">
          <a:xfrm>
            <a:off x="4572000" y="3429000"/>
            <a:ext cx="864096" cy="504056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82" name="181 Rectángulo redondeado"/>
          <p:cNvSpPr/>
          <p:nvPr/>
        </p:nvSpPr>
        <p:spPr bwMode="auto">
          <a:xfrm>
            <a:off x="2555776" y="4221088"/>
            <a:ext cx="1080120" cy="288032"/>
          </a:xfrm>
          <a:prstGeom prst="roundRect">
            <a:avLst/>
          </a:prstGeom>
          <a:gradFill>
            <a:gsLst>
              <a:gs pos="0">
                <a:srgbClr val="8DFA62"/>
              </a:gs>
              <a:gs pos="35000">
                <a:srgbClr val="8DFA62"/>
              </a:gs>
              <a:gs pos="100000">
                <a:srgbClr val="8DFA62"/>
              </a:gs>
            </a:gsLst>
          </a:gradFill>
          <a:ln w="254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SmallTalk</a:t>
            </a:r>
          </a:p>
        </p:txBody>
      </p:sp>
      <p:sp>
        <p:nvSpPr>
          <p:cNvPr id="183" name="182 Rectángulo redondeado"/>
          <p:cNvSpPr/>
          <p:nvPr/>
        </p:nvSpPr>
        <p:spPr bwMode="auto">
          <a:xfrm>
            <a:off x="4283968" y="5373216"/>
            <a:ext cx="1224136" cy="2880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37000"/>
                  <a:satMod val="300000"/>
                </a:schemeClr>
              </a:gs>
              <a:gs pos="35000">
                <a:srgbClr val="8DFA62"/>
              </a:gs>
              <a:gs pos="100000">
                <a:srgbClr val="8DFA62"/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Objective-C</a:t>
            </a:r>
          </a:p>
        </p:txBody>
      </p:sp>
      <p:sp>
        <p:nvSpPr>
          <p:cNvPr id="184" name="183 Rectángulo redondeado"/>
          <p:cNvSpPr/>
          <p:nvPr/>
        </p:nvSpPr>
        <p:spPr bwMode="auto">
          <a:xfrm>
            <a:off x="4427984" y="2636912"/>
            <a:ext cx="648072" cy="288032"/>
          </a:xfrm>
          <a:prstGeom prst="roundRect">
            <a:avLst/>
          </a:prstGeom>
          <a:gradFill flip="none" rotWithShape="1">
            <a:gsLst>
              <a:gs pos="0">
                <a:srgbClr val="8DFA62"/>
              </a:gs>
              <a:gs pos="0">
                <a:srgbClr val="8DFA62"/>
              </a:gs>
              <a:gs pos="35000">
                <a:srgbClr val="8DFA62"/>
              </a:gs>
              <a:gs pos="100000">
                <a:srgbClr val="8DFA62"/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Eiffel</a:t>
            </a:r>
          </a:p>
        </p:txBody>
      </p:sp>
      <p:sp>
        <p:nvSpPr>
          <p:cNvPr id="185" name="184 Rectángulo redondeado"/>
          <p:cNvSpPr/>
          <p:nvPr/>
        </p:nvSpPr>
        <p:spPr bwMode="auto">
          <a:xfrm>
            <a:off x="7596336" y="3068960"/>
            <a:ext cx="1152128" cy="288032"/>
          </a:xfrm>
          <a:prstGeom prst="roundRect">
            <a:avLst/>
          </a:prstGeom>
          <a:gradFill>
            <a:gsLst>
              <a:gs pos="0">
                <a:srgbClr val="FF66FF"/>
              </a:gs>
              <a:gs pos="35000">
                <a:srgbClr val="FF66FF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JavaScript</a:t>
            </a:r>
          </a:p>
        </p:txBody>
      </p:sp>
      <p:sp>
        <p:nvSpPr>
          <p:cNvPr id="186" name="185 Rectángulo redondeado"/>
          <p:cNvSpPr/>
          <p:nvPr/>
        </p:nvSpPr>
        <p:spPr bwMode="auto">
          <a:xfrm>
            <a:off x="3995936" y="3861048"/>
            <a:ext cx="648072" cy="288032"/>
          </a:xfrm>
          <a:prstGeom prst="roundRect">
            <a:avLst/>
          </a:prstGeom>
          <a:gradFill>
            <a:gsLst>
              <a:gs pos="0">
                <a:srgbClr val="FF66FF"/>
              </a:gs>
              <a:gs pos="35000">
                <a:srgbClr val="FF66FF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AWK</a:t>
            </a:r>
          </a:p>
        </p:txBody>
      </p:sp>
      <p:sp>
        <p:nvSpPr>
          <p:cNvPr id="188" name="187 Rectángulo redondeado"/>
          <p:cNvSpPr/>
          <p:nvPr/>
        </p:nvSpPr>
        <p:spPr bwMode="auto">
          <a:xfrm>
            <a:off x="4860032" y="4293096"/>
            <a:ext cx="648072" cy="288032"/>
          </a:xfrm>
          <a:prstGeom prst="roundRect">
            <a:avLst/>
          </a:prstGeom>
          <a:gradFill>
            <a:gsLst>
              <a:gs pos="0">
                <a:srgbClr val="FF66FF"/>
              </a:gs>
              <a:gs pos="35000">
                <a:srgbClr val="FF66FF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TCL</a:t>
            </a:r>
          </a:p>
        </p:txBody>
      </p:sp>
      <p:sp>
        <p:nvSpPr>
          <p:cNvPr id="189" name="188 Rectángulo redondeado"/>
          <p:cNvSpPr/>
          <p:nvPr/>
        </p:nvSpPr>
        <p:spPr bwMode="auto">
          <a:xfrm>
            <a:off x="7524328" y="4293096"/>
            <a:ext cx="864096" cy="2880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50000"/>
                  <a:satMod val="300000"/>
                </a:schemeClr>
              </a:gs>
              <a:gs pos="81000">
                <a:srgbClr val="8DFA62"/>
              </a:gs>
              <a:gs pos="87000">
                <a:srgbClr val="FFFF00"/>
              </a:gs>
              <a:gs pos="100000">
                <a:srgbClr val="FFFF00"/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Python</a:t>
            </a:r>
          </a:p>
        </p:txBody>
      </p:sp>
      <p:sp>
        <p:nvSpPr>
          <p:cNvPr id="190" name="189 Rectángulo redondeado"/>
          <p:cNvSpPr/>
          <p:nvPr/>
        </p:nvSpPr>
        <p:spPr bwMode="auto">
          <a:xfrm>
            <a:off x="5724128" y="3212976"/>
            <a:ext cx="648072" cy="288032"/>
          </a:xfrm>
          <a:prstGeom prst="roundRect">
            <a:avLst/>
          </a:prstGeom>
          <a:gradFill>
            <a:gsLst>
              <a:gs pos="0">
                <a:srgbClr val="FF66FF"/>
              </a:gs>
              <a:gs pos="35000">
                <a:srgbClr val="FF66FF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PHP</a:t>
            </a:r>
          </a:p>
        </p:txBody>
      </p:sp>
      <p:sp>
        <p:nvSpPr>
          <p:cNvPr id="194" name="193 Rectángulo redondeado"/>
          <p:cNvSpPr/>
          <p:nvPr/>
        </p:nvSpPr>
        <p:spPr bwMode="auto">
          <a:xfrm>
            <a:off x="7740352" y="2132856"/>
            <a:ext cx="864096" cy="2880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50000"/>
                  <a:satMod val="300000"/>
                </a:schemeClr>
              </a:gs>
              <a:gs pos="81000">
                <a:srgbClr val="8DFA62"/>
              </a:gs>
              <a:gs pos="87000">
                <a:srgbClr val="FFFF00"/>
              </a:gs>
              <a:gs pos="100000">
                <a:srgbClr val="FFFF00"/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C#</a:t>
            </a:r>
          </a:p>
        </p:txBody>
      </p:sp>
      <p:sp>
        <p:nvSpPr>
          <p:cNvPr id="195" name="194 Rectángulo redondeado"/>
          <p:cNvSpPr/>
          <p:nvPr/>
        </p:nvSpPr>
        <p:spPr bwMode="auto">
          <a:xfrm>
            <a:off x="6804248" y="1340768"/>
            <a:ext cx="1008112" cy="28803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35000">
                <a:srgbClr val="8DFA62"/>
              </a:gs>
              <a:gs pos="100000">
                <a:srgbClr val="8DFA62"/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VB</a:t>
            </a:r>
          </a:p>
        </p:txBody>
      </p:sp>
      <p:sp>
        <p:nvSpPr>
          <p:cNvPr id="196" name="195 Rectángulo redondeado"/>
          <p:cNvSpPr/>
          <p:nvPr/>
        </p:nvSpPr>
        <p:spPr bwMode="auto">
          <a:xfrm>
            <a:off x="2699792" y="5373216"/>
            <a:ext cx="93610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Scheme</a:t>
            </a:r>
          </a:p>
        </p:txBody>
      </p:sp>
      <p:sp>
        <p:nvSpPr>
          <p:cNvPr id="197" name="196 Rectángulo redondeado"/>
          <p:cNvSpPr/>
          <p:nvPr/>
        </p:nvSpPr>
        <p:spPr bwMode="auto">
          <a:xfrm>
            <a:off x="2771800" y="4941168"/>
            <a:ext cx="720080" cy="2880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6000">
                <a:schemeClr val="accent1">
                  <a:lumMod val="20000"/>
                  <a:lumOff val="80000"/>
                </a:schemeClr>
              </a:gs>
              <a:gs pos="100000">
                <a:srgbClr val="92D050"/>
              </a:gs>
              <a:gs pos="60000">
                <a:srgbClr val="8DFA62"/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CLisp</a:t>
            </a:r>
          </a:p>
        </p:txBody>
      </p:sp>
      <p:sp>
        <p:nvSpPr>
          <p:cNvPr id="198" name="197 Rectángulo redondeado"/>
          <p:cNvSpPr/>
          <p:nvPr/>
        </p:nvSpPr>
        <p:spPr bwMode="auto">
          <a:xfrm>
            <a:off x="2843808" y="5877272"/>
            <a:ext cx="648072" cy="288032"/>
          </a:xfrm>
          <a:prstGeom prst="roundRect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ML</a:t>
            </a:r>
          </a:p>
        </p:txBody>
      </p:sp>
      <p:sp>
        <p:nvSpPr>
          <p:cNvPr id="199" name="198 Rectángulo redondeado"/>
          <p:cNvSpPr/>
          <p:nvPr/>
        </p:nvSpPr>
        <p:spPr bwMode="auto">
          <a:xfrm>
            <a:off x="6516216" y="6093296"/>
            <a:ext cx="720080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Clean</a:t>
            </a:r>
          </a:p>
        </p:txBody>
      </p:sp>
      <p:sp>
        <p:nvSpPr>
          <p:cNvPr id="200" name="199 Rectángulo redondeado"/>
          <p:cNvSpPr/>
          <p:nvPr/>
        </p:nvSpPr>
        <p:spPr bwMode="auto">
          <a:xfrm>
            <a:off x="7452320" y="5661248"/>
            <a:ext cx="936104" cy="2880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8DFA62"/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Scala</a:t>
            </a:r>
          </a:p>
        </p:txBody>
      </p:sp>
      <p:cxnSp>
        <p:nvCxnSpPr>
          <p:cNvPr id="205" name="31 Conector angular"/>
          <p:cNvCxnSpPr>
            <a:stCxn id="137" idx="3"/>
            <a:endCxn id="190" idx="1"/>
          </p:cNvCxnSpPr>
          <p:nvPr/>
        </p:nvCxnSpPr>
        <p:spPr bwMode="auto">
          <a:xfrm flipV="1">
            <a:off x="4572000" y="3356992"/>
            <a:ext cx="1152128" cy="72008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8" name="31 Conector angular"/>
          <p:cNvCxnSpPr>
            <a:stCxn id="137" idx="3"/>
            <a:endCxn id="194" idx="1"/>
          </p:cNvCxnSpPr>
          <p:nvPr/>
        </p:nvCxnSpPr>
        <p:spPr bwMode="auto">
          <a:xfrm flipV="1">
            <a:off x="4572000" y="2276872"/>
            <a:ext cx="3168352" cy="115212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3" name="31 Conector angular"/>
          <p:cNvCxnSpPr>
            <a:stCxn id="53" idx="3"/>
            <a:endCxn id="195" idx="1"/>
          </p:cNvCxnSpPr>
          <p:nvPr/>
        </p:nvCxnSpPr>
        <p:spPr bwMode="auto">
          <a:xfrm>
            <a:off x="5364088" y="692696"/>
            <a:ext cx="1440160" cy="7920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6" name="31 Conector angular"/>
          <p:cNvCxnSpPr>
            <a:stCxn id="116" idx="2"/>
            <a:endCxn id="74" idx="0"/>
          </p:cNvCxnSpPr>
          <p:nvPr/>
        </p:nvCxnSpPr>
        <p:spPr bwMode="auto">
          <a:xfrm rot="16200000" flipH="1">
            <a:off x="3941930" y="1682806"/>
            <a:ext cx="720080" cy="36004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0" name="31 Conector angular"/>
          <p:cNvCxnSpPr>
            <a:stCxn id="117" idx="3"/>
            <a:endCxn id="194" idx="1"/>
          </p:cNvCxnSpPr>
          <p:nvPr/>
        </p:nvCxnSpPr>
        <p:spPr bwMode="auto">
          <a:xfrm>
            <a:off x="5652120" y="1700808"/>
            <a:ext cx="2088232" cy="57606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4" name="31 Conector angular"/>
          <p:cNvCxnSpPr>
            <a:stCxn id="74" idx="3"/>
            <a:endCxn id="184" idx="0"/>
          </p:cNvCxnSpPr>
          <p:nvPr/>
        </p:nvCxnSpPr>
        <p:spPr bwMode="auto">
          <a:xfrm>
            <a:off x="4644008" y="2204864"/>
            <a:ext cx="108012" cy="4320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7" name="31 Conector angular"/>
          <p:cNvCxnSpPr>
            <a:stCxn id="74" idx="3"/>
            <a:endCxn id="143" idx="1"/>
          </p:cNvCxnSpPr>
          <p:nvPr/>
        </p:nvCxnSpPr>
        <p:spPr bwMode="auto">
          <a:xfrm>
            <a:off x="4644008" y="2204864"/>
            <a:ext cx="1152128" cy="144016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30" name="229 Rectángulo redondeado"/>
          <p:cNvSpPr/>
          <p:nvPr/>
        </p:nvSpPr>
        <p:spPr bwMode="auto">
          <a:xfrm>
            <a:off x="6372200" y="4509120"/>
            <a:ext cx="720080" cy="288032"/>
          </a:xfrm>
          <a:prstGeom prst="roundRect">
            <a:avLst/>
          </a:prstGeom>
          <a:gradFill>
            <a:gsLst>
              <a:gs pos="0">
                <a:srgbClr val="FF66FF"/>
              </a:gs>
              <a:gs pos="35000">
                <a:srgbClr val="FF66FF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Ruby</a:t>
            </a:r>
          </a:p>
        </p:txBody>
      </p:sp>
      <p:cxnSp>
        <p:nvCxnSpPr>
          <p:cNvPr id="234" name="31 Conector angular"/>
          <p:cNvCxnSpPr>
            <a:stCxn id="69" idx="3"/>
            <a:endCxn id="137" idx="1"/>
          </p:cNvCxnSpPr>
          <p:nvPr/>
        </p:nvCxnSpPr>
        <p:spPr bwMode="auto">
          <a:xfrm>
            <a:off x="3275856" y="2708920"/>
            <a:ext cx="720080" cy="72008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7" name="31 Conector angular"/>
          <p:cNvCxnSpPr>
            <a:stCxn id="69" idx="1"/>
            <a:endCxn id="182" idx="1"/>
          </p:cNvCxnSpPr>
          <p:nvPr/>
        </p:nvCxnSpPr>
        <p:spPr bwMode="auto">
          <a:xfrm rot="10800000" flipH="1" flipV="1">
            <a:off x="2339752" y="2708920"/>
            <a:ext cx="216024" cy="1656184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2" name="31 Conector angular"/>
          <p:cNvCxnSpPr>
            <a:stCxn id="69" idx="3"/>
            <a:endCxn id="184" idx="1"/>
          </p:cNvCxnSpPr>
          <p:nvPr/>
        </p:nvCxnSpPr>
        <p:spPr bwMode="auto">
          <a:xfrm>
            <a:off x="3275856" y="2708920"/>
            <a:ext cx="1152128" cy="72008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5" name="31 Conector angular"/>
          <p:cNvCxnSpPr>
            <a:stCxn id="182" idx="2"/>
            <a:endCxn id="197" idx="0"/>
          </p:cNvCxnSpPr>
          <p:nvPr/>
        </p:nvCxnSpPr>
        <p:spPr bwMode="auto">
          <a:xfrm rot="16200000" flipH="1">
            <a:off x="2897814" y="4707142"/>
            <a:ext cx="432048" cy="36004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6" name="31 Conector angular"/>
          <p:cNvCxnSpPr>
            <a:stCxn id="182" idx="3"/>
            <a:endCxn id="183" idx="1"/>
          </p:cNvCxnSpPr>
          <p:nvPr/>
        </p:nvCxnSpPr>
        <p:spPr bwMode="auto">
          <a:xfrm>
            <a:off x="3635896" y="4365104"/>
            <a:ext cx="648072" cy="115212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9" name="31 Conector angular"/>
          <p:cNvCxnSpPr>
            <a:stCxn id="75" idx="3"/>
            <a:endCxn id="183" idx="1"/>
          </p:cNvCxnSpPr>
          <p:nvPr/>
        </p:nvCxnSpPr>
        <p:spPr bwMode="auto">
          <a:xfrm>
            <a:off x="3491880" y="3645024"/>
            <a:ext cx="792088" cy="18722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7" name="31 Conector angular"/>
          <p:cNvCxnSpPr>
            <a:stCxn id="182" idx="3"/>
            <a:endCxn id="200" idx="1"/>
          </p:cNvCxnSpPr>
          <p:nvPr/>
        </p:nvCxnSpPr>
        <p:spPr bwMode="auto">
          <a:xfrm>
            <a:off x="3635896" y="4365104"/>
            <a:ext cx="3816424" cy="144016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8" name="31 Conector angular"/>
          <p:cNvCxnSpPr>
            <a:stCxn id="183" idx="3"/>
            <a:endCxn id="230" idx="1"/>
          </p:cNvCxnSpPr>
          <p:nvPr/>
        </p:nvCxnSpPr>
        <p:spPr bwMode="auto">
          <a:xfrm flipV="1">
            <a:off x="5508104" y="4653136"/>
            <a:ext cx="864096" cy="864096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5" name="31 Conector angular"/>
          <p:cNvCxnSpPr>
            <a:stCxn id="143" idx="3"/>
            <a:endCxn id="194" idx="1"/>
          </p:cNvCxnSpPr>
          <p:nvPr/>
        </p:nvCxnSpPr>
        <p:spPr bwMode="auto">
          <a:xfrm flipV="1">
            <a:off x="6516216" y="2276872"/>
            <a:ext cx="1224136" cy="720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2" name="31 Conector angular"/>
          <p:cNvCxnSpPr>
            <a:stCxn id="143" idx="2"/>
            <a:endCxn id="185" idx="0"/>
          </p:cNvCxnSpPr>
          <p:nvPr/>
        </p:nvCxnSpPr>
        <p:spPr bwMode="auto">
          <a:xfrm rot="16200000" flipH="1">
            <a:off x="6876256" y="1772816"/>
            <a:ext cx="576064" cy="20162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5" name="31 Conector angular"/>
          <p:cNvCxnSpPr>
            <a:stCxn id="143" idx="2"/>
            <a:endCxn id="190" idx="0"/>
          </p:cNvCxnSpPr>
          <p:nvPr/>
        </p:nvCxnSpPr>
        <p:spPr bwMode="auto">
          <a:xfrm rot="5400000">
            <a:off x="5742130" y="2798930"/>
            <a:ext cx="720080" cy="108012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8" name="31 Conector angular"/>
          <p:cNvCxnSpPr>
            <a:stCxn id="143" idx="2"/>
            <a:endCxn id="189" idx="0"/>
          </p:cNvCxnSpPr>
          <p:nvPr/>
        </p:nvCxnSpPr>
        <p:spPr bwMode="auto">
          <a:xfrm rot="16200000" flipH="1">
            <a:off x="6156176" y="2492896"/>
            <a:ext cx="1800200" cy="180020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2" name="31 Conector angular"/>
          <p:cNvCxnSpPr>
            <a:stCxn id="143" idx="2"/>
            <a:endCxn id="200" idx="0"/>
          </p:cNvCxnSpPr>
          <p:nvPr/>
        </p:nvCxnSpPr>
        <p:spPr bwMode="auto">
          <a:xfrm rot="16200000" flipH="1">
            <a:off x="5454098" y="3194974"/>
            <a:ext cx="3168352" cy="1764196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5" name="31 Conector angular"/>
          <p:cNvCxnSpPr>
            <a:stCxn id="186" idx="3"/>
            <a:endCxn id="188" idx="1"/>
          </p:cNvCxnSpPr>
          <p:nvPr/>
        </p:nvCxnSpPr>
        <p:spPr bwMode="auto">
          <a:xfrm>
            <a:off x="4644008" y="4005064"/>
            <a:ext cx="216024" cy="4320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91" name="31 Conector angular"/>
          <p:cNvCxnSpPr>
            <a:stCxn id="186" idx="3"/>
            <a:endCxn id="109" idx="1"/>
          </p:cNvCxnSpPr>
          <p:nvPr/>
        </p:nvCxnSpPr>
        <p:spPr bwMode="auto">
          <a:xfrm flipV="1">
            <a:off x="4644008" y="3933056"/>
            <a:ext cx="792088" cy="72008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5" name="31 Conector angular"/>
          <p:cNvCxnSpPr>
            <a:stCxn id="50" idx="3"/>
            <a:endCxn id="182" idx="1"/>
          </p:cNvCxnSpPr>
          <p:nvPr/>
        </p:nvCxnSpPr>
        <p:spPr bwMode="auto">
          <a:xfrm flipV="1">
            <a:off x="1475656" y="4365104"/>
            <a:ext cx="1080120" cy="108012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9" name="31 Conector angular"/>
          <p:cNvCxnSpPr>
            <a:stCxn id="50" idx="3"/>
            <a:endCxn id="197" idx="1"/>
          </p:cNvCxnSpPr>
          <p:nvPr/>
        </p:nvCxnSpPr>
        <p:spPr bwMode="auto">
          <a:xfrm flipV="1">
            <a:off x="1475656" y="5085184"/>
            <a:ext cx="1296144" cy="36004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22" name="31 Conector angular"/>
          <p:cNvCxnSpPr>
            <a:stCxn id="50" idx="3"/>
            <a:endCxn id="196" idx="1"/>
          </p:cNvCxnSpPr>
          <p:nvPr/>
        </p:nvCxnSpPr>
        <p:spPr bwMode="auto">
          <a:xfrm>
            <a:off x="1475656" y="5445224"/>
            <a:ext cx="1224136" cy="720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34" name="31 Conector angular"/>
          <p:cNvCxnSpPr>
            <a:stCxn id="50" idx="3"/>
            <a:endCxn id="198" idx="1"/>
          </p:cNvCxnSpPr>
          <p:nvPr/>
        </p:nvCxnSpPr>
        <p:spPr bwMode="auto">
          <a:xfrm>
            <a:off x="1475656" y="5445224"/>
            <a:ext cx="1368152" cy="576064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39" name="31 Conector angular"/>
          <p:cNvCxnSpPr>
            <a:stCxn id="196" idx="3"/>
            <a:endCxn id="230" idx="1"/>
          </p:cNvCxnSpPr>
          <p:nvPr/>
        </p:nvCxnSpPr>
        <p:spPr bwMode="auto">
          <a:xfrm flipV="1">
            <a:off x="3635896" y="4653136"/>
            <a:ext cx="2736304" cy="864096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8" name="357 Rectángulo redondeado"/>
          <p:cNvSpPr/>
          <p:nvPr/>
        </p:nvSpPr>
        <p:spPr bwMode="auto">
          <a:xfrm>
            <a:off x="4788024" y="5877272"/>
            <a:ext cx="936104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70000"/>
              <a:buNone/>
              <a:tabLst/>
            </a:pPr>
            <a:r>
              <a:rPr kumimoji="0" lang="es-E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Haskell</a:t>
            </a:r>
          </a:p>
        </p:txBody>
      </p:sp>
      <p:cxnSp>
        <p:nvCxnSpPr>
          <p:cNvPr id="359" name="31 Conector angular"/>
          <p:cNvCxnSpPr>
            <a:stCxn id="198" idx="3"/>
            <a:endCxn id="358" idx="1"/>
          </p:cNvCxnSpPr>
          <p:nvPr/>
        </p:nvCxnSpPr>
        <p:spPr bwMode="auto">
          <a:xfrm>
            <a:off x="3491880" y="6021288"/>
            <a:ext cx="1296144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3" name="31 Conector angular"/>
          <p:cNvCxnSpPr>
            <a:stCxn id="358" idx="3"/>
            <a:endCxn id="199" idx="1"/>
          </p:cNvCxnSpPr>
          <p:nvPr/>
        </p:nvCxnSpPr>
        <p:spPr bwMode="auto">
          <a:xfrm>
            <a:off x="5724128" y="6021288"/>
            <a:ext cx="792088" cy="2160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6" name="31 Conector angular"/>
          <p:cNvCxnSpPr>
            <a:stCxn id="358" idx="3"/>
            <a:endCxn id="189" idx="2"/>
          </p:cNvCxnSpPr>
          <p:nvPr/>
        </p:nvCxnSpPr>
        <p:spPr bwMode="auto">
          <a:xfrm flipV="1">
            <a:off x="5724128" y="4581128"/>
            <a:ext cx="2232248" cy="144016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9" name="31 Conector angular"/>
          <p:cNvCxnSpPr>
            <a:stCxn id="358" idx="3"/>
            <a:endCxn id="200" idx="1"/>
          </p:cNvCxnSpPr>
          <p:nvPr/>
        </p:nvCxnSpPr>
        <p:spPr bwMode="auto">
          <a:xfrm flipV="1">
            <a:off x="5724128" y="5805264"/>
            <a:ext cx="1728192" cy="216024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23" name="31 Conector angular"/>
          <p:cNvCxnSpPr>
            <a:stCxn id="109" idx="0"/>
            <a:endCxn id="190" idx="2"/>
          </p:cNvCxnSpPr>
          <p:nvPr/>
        </p:nvCxnSpPr>
        <p:spPr bwMode="auto">
          <a:xfrm rot="5400000" flipH="1" flipV="1">
            <a:off x="5742130" y="3483006"/>
            <a:ext cx="288032" cy="324036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27" name="31 Conector angular"/>
          <p:cNvCxnSpPr>
            <a:stCxn id="109" idx="3"/>
            <a:endCxn id="230" idx="0"/>
          </p:cNvCxnSpPr>
          <p:nvPr/>
        </p:nvCxnSpPr>
        <p:spPr bwMode="auto">
          <a:xfrm>
            <a:off x="6012160" y="3933056"/>
            <a:ext cx="720080" cy="576064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33" name="31 Conector angular"/>
          <p:cNvCxnSpPr>
            <a:stCxn id="109" idx="3"/>
            <a:endCxn id="185" idx="1"/>
          </p:cNvCxnSpPr>
          <p:nvPr/>
        </p:nvCxnSpPr>
        <p:spPr bwMode="auto">
          <a:xfrm flipV="1">
            <a:off x="6012160" y="3212976"/>
            <a:ext cx="1584176" cy="72008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9" name="98 CuadroTexto"/>
          <p:cNvSpPr txBox="1"/>
          <p:nvPr/>
        </p:nvSpPr>
        <p:spPr>
          <a:xfrm>
            <a:off x="611560" y="2996952"/>
            <a:ext cx="1213794" cy="867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1200" b="1" smtClean="0">
                <a:solidFill>
                  <a:srgbClr val="0070C0"/>
                </a:solidFill>
              </a:rPr>
              <a:t>Imperativo</a:t>
            </a:r>
          </a:p>
          <a:p>
            <a:pPr>
              <a:buNone/>
            </a:pPr>
            <a:r>
              <a:rPr lang="es-ES" sz="1200" b="1" smtClean="0">
                <a:solidFill>
                  <a:srgbClr val="CC9900"/>
                </a:solidFill>
              </a:rPr>
              <a:t>Funcional</a:t>
            </a:r>
          </a:p>
          <a:p>
            <a:pPr>
              <a:buNone/>
            </a:pPr>
            <a:r>
              <a:rPr lang="es-ES" sz="1200" b="1" smtClean="0">
                <a:solidFill>
                  <a:srgbClr val="00B050"/>
                </a:solidFill>
              </a:rPr>
              <a:t>Orient. Objeto</a:t>
            </a:r>
          </a:p>
          <a:p>
            <a:pPr>
              <a:buNone/>
            </a:pPr>
            <a:r>
              <a:rPr lang="es-ES" sz="1200" b="1" smtClean="0">
                <a:solidFill>
                  <a:srgbClr val="D60093"/>
                </a:solidFill>
              </a:rPr>
              <a:t>Scripting</a:t>
            </a:r>
            <a:endParaRPr lang="es-ES" sz="1200" b="1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62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936104"/>
          </a:xfrm>
        </p:spPr>
        <p:txBody>
          <a:bodyPr anchor="ctr"/>
          <a:lstStyle/>
          <a:p>
            <a:r>
              <a:rPr lang="en-US" sz="3600" smtClean="0"/>
              <a:t>Evolución Histórica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7560840" cy="5112568"/>
          </a:xfrm>
        </p:spPr>
        <p:txBody>
          <a:bodyPr/>
          <a:lstStyle/>
          <a:p>
            <a:r>
              <a:rPr lang="es-ES" sz="2200" smtClean="0"/>
              <a:t>FORTRAN  (Formula Translating) 1957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Orientado al cálculo científico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Proceso de arrays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GOTO asignado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Versiones II, III, IV, 66 (subrutinas), 77, 90 (array slicing, recursividad, modularidad, sobrecarga, TADs), 96-03-08 (paralelismo, orientación a objeto)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COBOL (Common Business Oriented Languaje) 1959: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Orientado al mundo empresarial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Sintaxis basada en lenguaje natural: 400 palabras reservadas, con verbos, nombres, modificadores, etc.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Código auto-modificable: ALTER X TO PROCEED TO Y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Especificación detallada de valores numéricos (PIC)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Modularidad mediante Copybooks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63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936104"/>
          </a:xfrm>
        </p:spPr>
        <p:txBody>
          <a:bodyPr anchor="ctr"/>
          <a:lstStyle/>
          <a:p>
            <a:r>
              <a:rPr lang="en-US" sz="3600" smtClean="0"/>
              <a:t>Familias y Evolución Histórica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7560840" cy="5112568"/>
          </a:xfrm>
        </p:spPr>
        <p:txBody>
          <a:bodyPr/>
          <a:lstStyle/>
          <a:p>
            <a:r>
              <a:rPr lang="es-ES" sz="2200" smtClean="0"/>
              <a:t>LISP (List Processing) 1958, McCarthy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Orientado a la investigación (Inteligencia Artificial)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Basado en </a:t>
            </a:r>
            <a:r>
              <a:rPr lang="es-ES" sz="1800" i="1" smtClean="0"/>
              <a:t>s</a:t>
            </a:r>
            <a:r>
              <a:rPr lang="es-ES" sz="1800" smtClean="0"/>
              <a:t>-</a:t>
            </a:r>
            <a:r>
              <a:rPr lang="es-ES" sz="1800" i="1" smtClean="0"/>
              <a:t>expresiones</a:t>
            </a:r>
            <a:r>
              <a:rPr lang="es-ES" sz="1800" smtClean="0"/>
              <a:t> 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Código y datos intercambiables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Tipado débil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Familia Lisp: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Common Lisp , 1984 (Generalización, Orientación a Objeto)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Scheme,  1975 (Simplificación, Closures)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Clojure, 2007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Familia ML: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Sistema de tipado Hindler-Millner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Haskell, 1990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Clean (1987), Scala (2003)</a:t>
            </a:r>
          </a:p>
          <a:p>
            <a:pPr lvl="1">
              <a:spcBef>
                <a:spcPts val="800"/>
              </a:spcBef>
              <a:buNone/>
            </a:pPr>
            <a:endParaRPr lang="es-E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64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936104"/>
          </a:xfrm>
        </p:spPr>
        <p:txBody>
          <a:bodyPr anchor="ctr"/>
          <a:lstStyle/>
          <a:p>
            <a:r>
              <a:rPr lang="en-US" sz="3600" smtClean="0"/>
              <a:t>Ejemplo programa COBOL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7560840" cy="5040560"/>
          </a:xfrm>
        </p:spPr>
        <p:txBody>
          <a:bodyPr/>
          <a:lstStyle/>
          <a:p>
            <a:pPr>
              <a:buNone/>
            </a:pPr>
            <a:r>
              <a:rPr lang="en-US" sz="1200" b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IDENTIFICATION DIVISION.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PROGRAM-ID.  PerformFormat4.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AUTHOR.  Michael Coughlan.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* An example program using the PERFORM..VARYING format.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* Pay particular attention to the values produced by the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* WITH TEST BEFORE and WITH TEST AFTER loops.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* Note that the PERFORM within a PERFORM produces the same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* results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as the PERFORM..VARYING..AFTER</a:t>
            </a:r>
          </a:p>
          <a:p>
            <a:pPr>
              <a:buNone/>
            </a:pPr>
            <a:endParaRPr lang="en-US" sz="120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 b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DATA DIVISION.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WORKING-STORAGE SECTION.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01  LoopCount          PIC 9  VALUE ZEROS.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01  LoopCount2         PIC S9 VALUE ZEROS.</a:t>
            </a:r>
          </a:p>
          <a:p>
            <a:pPr>
              <a:buNone/>
            </a:pPr>
            <a:endParaRPr lang="en-US" sz="120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 b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PROCEDURE DIVISION.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Begin.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    DISPLAY "Start WHILE Iteration of LoopBody"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    PERFORM LoopBody WITH TEST BEFORE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        VARYING LoopCount FROM 1 BY 2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        UNTIL LoopCount GREATER THAN 5.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DISPLAY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"Finished WHILE iteration.  LoopCount = "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LoopCount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   ...</a:t>
            </a:r>
            <a:endParaRPr lang="es-ES" sz="12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65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936104"/>
          </a:xfrm>
        </p:spPr>
        <p:txBody>
          <a:bodyPr anchor="ctr"/>
          <a:lstStyle/>
          <a:p>
            <a:r>
              <a:rPr lang="en-US" sz="3600" smtClean="0"/>
              <a:t>Ejemplo programa LISP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7560840" cy="5040560"/>
          </a:xfrm>
        </p:spPr>
        <p:txBody>
          <a:bodyPr/>
          <a:lstStyle/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defun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simplify (expression)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    (simplify-2 (rules)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120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defun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 simplify-2 (rules expression)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    (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cond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    ((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 rules)  expression)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    (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(simplify-2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cdr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 rules) (apply-rule (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car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 rules)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)))))</a:t>
            </a:r>
            <a:endParaRPr lang="en-US" sz="120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defun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 apply-rule (rule expression)</a:t>
            </a:r>
          </a:p>
          <a:p>
            <a:pPr>
              <a:buNone/>
            </a:pPr>
            <a:r>
              <a:rPr lang="en-US" sz="1200" smtClean="0">
                <a:latin typeface="Courier New" pitchFamily="49" charset="0"/>
                <a:cs typeface="Courier New" pitchFamily="49" charset="0"/>
              </a:rPr>
              <a:t>    (substitute (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car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 rule) (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cadr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 rule)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spcBef>
                <a:spcPts val="1200"/>
              </a:spcBef>
              <a:buNone/>
            </a:pPr>
            <a:r>
              <a:rPr lang="fr-FR" sz="120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200" b="1" smtClean="0">
                <a:latin typeface="Courier New" pitchFamily="49" charset="0"/>
                <a:cs typeface="Courier New" pitchFamily="49" charset="0"/>
              </a:rPr>
              <a:t>defun</a:t>
            </a:r>
            <a:r>
              <a:rPr lang="fr-FR" sz="1200" smtClean="0">
                <a:latin typeface="Courier New" pitchFamily="49" charset="0"/>
                <a:cs typeface="Courier New" pitchFamily="49" charset="0"/>
              </a:rPr>
              <a:t> substitute (pattern replacement expression)</a:t>
            </a:r>
          </a:p>
          <a:p>
            <a:pPr>
              <a:buNone/>
            </a:pPr>
            <a:r>
              <a:rPr lang="fr-FR" sz="1200" smtClean="0">
                <a:latin typeface="Courier New" pitchFamily="49" charset="0"/>
                <a:cs typeface="Courier New" pitchFamily="49" charset="0"/>
              </a:rPr>
              <a:t>    (</a:t>
            </a:r>
            <a:r>
              <a:rPr lang="fr-FR" sz="1200" b="1" smtClean="0">
                <a:latin typeface="Courier New" pitchFamily="49" charset="0"/>
                <a:cs typeface="Courier New" pitchFamily="49" charset="0"/>
              </a:rPr>
              <a:t>cond</a:t>
            </a:r>
          </a:p>
          <a:p>
            <a:pPr>
              <a:buNone/>
            </a:pPr>
            <a:r>
              <a:rPr lang="fr-FR" sz="1200" smtClean="0">
                <a:latin typeface="Courier New" pitchFamily="49" charset="0"/>
                <a:cs typeface="Courier New" pitchFamily="49" charset="0"/>
              </a:rPr>
              <a:t>    ((</a:t>
            </a:r>
            <a:r>
              <a:rPr lang="fr-FR" sz="1200" b="1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fr-FR" sz="1200" smtClean="0">
                <a:latin typeface="Courier New" pitchFamily="49" charset="0"/>
                <a:cs typeface="Courier New" pitchFamily="49" charset="0"/>
              </a:rPr>
              <a:t> expression)  ())</a:t>
            </a:r>
          </a:p>
          <a:p>
            <a:pPr>
              <a:buNone/>
            </a:pPr>
            <a:r>
              <a:rPr lang="fr-FR" sz="1200" smtClean="0">
                <a:latin typeface="Courier New" pitchFamily="49" charset="0"/>
                <a:cs typeface="Courier New" pitchFamily="49" charset="0"/>
              </a:rPr>
              <a:t>    ((occurs-at-front pattern expression)</a:t>
            </a:r>
          </a:p>
          <a:p>
            <a:pPr>
              <a:buNone/>
            </a:pPr>
            <a:r>
              <a:rPr lang="fr-FR" sz="1200" smtClean="0">
                <a:latin typeface="Courier New" pitchFamily="49" charset="0"/>
                <a:cs typeface="Courier New" pitchFamily="49" charset="0"/>
              </a:rPr>
              <a:t>        (substitute-at-front pattern replacement </a:t>
            </a:r>
            <a:r>
              <a:rPr lang="fr-FR" sz="1200" smtClean="0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fr-FR" sz="1200" smtClean="0">
                <a:latin typeface="Courier New" pitchFamily="49" charset="0"/>
                <a:cs typeface="Courier New" pitchFamily="49" charset="0"/>
              </a:rPr>
              <a:t>))</a:t>
            </a:r>
            <a:endParaRPr lang="fr-FR" sz="120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sz="1200" smtClean="0">
                <a:latin typeface="Courier New" pitchFamily="49" charset="0"/>
                <a:cs typeface="Courier New" pitchFamily="49" charset="0"/>
              </a:rPr>
              <a:t>    (</a:t>
            </a:r>
            <a:r>
              <a:rPr lang="fr-FR" sz="1200" b="1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fr-FR" sz="120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fr-FR" sz="1200" b="1" smtClean="0">
                <a:latin typeface="Courier New" pitchFamily="49" charset="0"/>
                <a:cs typeface="Courier New" pitchFamily="49" charset="0"/>
              </a:rPr>
              <a:t>cons</a:t>
            </a:r>
            <a:r>
              <a:rPr lang="fr-FR" sz="120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fr-FR" sz="1200" b="1" smtClean="0">
                <a:latin typeface="Courier New" pitchFamily="49" charset="0"/>
                <a:cs typeface="Courier New" pitchFamily="49" charset="0"/>
              </a:rPr>
              <a:t>car</a:t>
            </a:r>
            <a:r>
              <a:rPr lang="fr-FR" sz="1200" smtClean="0">
                <a:latin typeface="Courier New" pitchFamily="49" charset="0"/>
                <a:cs typeface="Courier New" pitchFamily="49" charset="0"/>
              </a:rPr>
              <a:t> expression) </a:t>
            </a:r>
          </a:p>
          <a:p>
            <a:pPr>
              <a:buNone/>
            </a:pPr>
            <a:r>
              <a:rPr lang="fr-FR" sz="1200" smtClean="0">
                <a:latin typeface="Courier New" pitchFamily="49" charset="0"/>
                <a:cs typeface="Courier New" pitchFamily="49" charset="0"/>
              </a:rPr>
              <a:t>             (substitute pattern replacement (</a:t>
            </a:r>
            <a:r>
              <a:rPr lang="fr-FR" sz="1200" b="1" smtClean="0">
                <a:latin typeface="Courier New" pitchFamily="49" charset="0"/>
                <a:cs typeface="Courier New" pitchFamily="49" charset="0"/>
              </a:rPr>
              <a:t>cdr</a:t>
            </a:r>
            <a:r>
              <a:rPr lang="fr-FR" sz="12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200" smtClean="0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fr-FR" sz="1200" smtClean="0">
                <a:latin typeface="Courier New" pitchFamily="49" charset="0"/>
                <a:cs typeface="Courier New" pitchFamily="49" charset="0"/>
              </a:rPr>
              <a:t>))))))</a:t>
            </a:r>
            <a:endParaRPr lang="fr-FR" sz="120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s-ES" sz="120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defun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 occurs-at-front (pattern expression)</a:t>
            </a:r>
          </a:p>
          <a:p>
            <a:pPr>
              <a:buNone/>
            </a:pPr>
            <a:r>
              <a:rPr lang="es-ES" sz="120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cond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 pattern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 expression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nil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s-ES" sz="1200" smtClean="0">
                <a:latin typeface="Courier New" pitchFamily="49" charset="0"/>
                <a:cs typeface="Courier New" pitchFamily="49" charset="0"/>
              </a:rPr>
              <a:t>    ((matches (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car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 pattern) (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car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 expression))</a:t>
            </a:r>
          </a:p>
          <a:p>
            <a:pPr>
              <a:buNone/>
            </a:pPr>
            <a:r>
              <a:rPr lang="es-ES" sz="1200" smtClean="0">
                <a:latin typeface="Courier New" pitchFamily="49" charset="0"/>
                <a:cs typeface="Courier New" pitchFamily="49" charset="0"/>
              </a:rPr>
              <a:t>        (occurs-at-front (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cdr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 pattern) (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cdr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)))</a:t>
            </a:r>
            <a:endParaRPr lang="es-ES" sz="120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s-ES" sz="1200" smtClean="0">
                <a:latin typeface="Courier New" pitchFamily="49" charset="0"/>
                <a:cs typeface="Courier New" pitchFamily="49" charset="0"/>
              </a:rPr>
              <a:t>    (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T  </a:t>
            </a:r>
            <a:r>
              <a:rPr lang="es-ES" sz="1200" b="1" smtClean="0">
                <a:latin typeface="Courier New" pitchFamily="49" charset="0"/>
                <a:cs typeface="Courier New" pitchFamily="49" charset="0"/>
              </a:rPr>
              <a:t>nil</a:t>
            </a:r>
            <a:r>
              <a:rPr lang="es-ES" sz="1200" smtClean="0">
                <a:latin typeface="Courier New" pitchFamily="49" charset="0"/>
                <a:cs typeface="Courier New" pitchFamily="49" charset="0"/>
              </a:rPr>
              <a:t>)))</a:t>
            </a:r>
            <a:endParaRPr lang="es-ES" sz="12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66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936104"/>
          </a:xfrm>
        </p:spPr>
        <p:txBody>
          <a:bodyPr anchor="ctr"/>
          <a:lstStyle/>
          <a:p>
            <a:r>
              <a:rPr lang="en-US" sz="3600" smtClean="0"/>
              <a:t>Familias y Evolución Histórica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560840" cy="4896544"/>
          </a:xfrm>
        </p:spPr>
        <p:txBody>
          <a:bodyPr/>
          <a:lstStyle/>
          <a:p>
            <a:r>
              <a:rPr lang="es-ES" sz="2200" smtClean="0"/>
              <a:t>ALGOL (Algorithmic Languaje) 1958/60/68 N.Wirth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Familia de lenguajes, diseñados por un comité de expertos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Bloques de código, recursividad, funciones internas, paso de parámetros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Arrays dinámicos, paralelismo, definición de operadores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Familia ALGOL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PASCAL, 73 </a:t>
            </a:r>
            <a:r>
              <a:rPr lang="es-ES" sz="1800" smtClean="0">
                <a:sym typeface="Wingdings" pitchFamily="2" charset="2"/>
              </a:rPr>
              <a:t> Modula-2, 80</a:t>
            </a:r>
          </a:p>
          <a:p>
            <a:pPr lvl="1">
              <a:spcBef>
                <a:spcPts val="800"/>
              </a:spcBef>
              <a:buNone/>
              <a:tabLst>
                <a:tab pos="2060575" algn="l"/>
              </a:tabLst>
            </a:pPr>
            <a:r>
              <a:rPr lang="es-ES" sz="1800" smtClean="0">
                <a:sym typeface="Wingdings" pitchFamily="2" charset="2"/>
              </a:rPr>
              <a:t>		 Delphi/ Free-Pascal, 93</a:t>
            </a:r>
          </a:p>
          <a:p>
            <a:pPr lvl="1">
              <a:spcBef>
                <a:spcPts val="800"/>
              </a:spcBef>
              <a:buNone/>
              <a:tabLst>
                <a:tab pos="2060575" algn="l"/>
              </a:tabLst>
            </a:pPr>
            <a:r>
              <a:rPr lang="es-ES" sz="1800" smtClean="0">
                <a:sym typeface="Wingdings" pitchFamily="2" charset="2"/>
              </a:rPr>
              <a:t>		</a:t>
            </a:r>
            <a:r>
              <a:rPr lang="es-ES" sz="180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s-ES" sz="180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800" smtClean="0">
                <a:sym typeface="Wingdings" pitchFamily="2" charset="2"/>
              </a:rPr>
              <a:t>ADA, 83</a:t>
            </a:r>
            <a:endParaRPr lang="es-ES" sz="1800" smtClean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lvl="1">
              <a:spcBef>
                <a:spcPts val="800"/>
              </a:spcBef>
            </a:pPr>
            <a:r>
              <a:rPr lang="es-ES" sz="1800" smtClean="0"/>
              <a:t>C, 74  </a:t>
            </a:r>
            <a:r>
              <a:rPr lang="es-ES" sz="1800" smtClean="0">
                <a:sym typeface="Wingdings" pitchFamily="2" charset="2"/>
              </a:rPr>
              <a:t> C++, 80</a:t>
            </a:r>
          </a:p>
          <a:p>
            <a:pPr lvl="1">
              <a:spcBef>
                <a:spcPts val="800"/>
              </a:spcBef>
              <a:buNone/>
              <a:tabLst>
                <a:tab pos="1349375" algn="l"/>
                <a:tab pos="1800225" algn="l"/>
              </a:tabLst>
            </a:pPr>
            <a:r>
              <a:rPr lang="es-ES" sz="1800" smtClean="0">
                <a:sym typeface="Wingdings" pitchFamily="2" charset="2"/>
              </a:rPr>
              <a:t>		</a:t>
            </a:r>
            <a:r>
              <a:rPr lang="es-ES" sz="180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s-ES" sz="1800" smtClean="0">
                <a:sym typeface="Wingdings" pitchFamily="2" charset="2"/>
              </a:rPr>
              <a:t> Objective-C, 86</a:t>
            </a:r>
          </a:p>
          <a:p>
            <a:pPr lvl="1">
              <a:spcBef>
                <a:spcPts val="800"/>
              </a:spcBef>
              <a:buNone/>
              <a:tabLst>
                <a:tab pos="1349375" algn="l"/>
                <a:tab pos="1800225" algn="l"/>
              </a:tabLst>
            </a:pPr>
            <a:r>
              <a:rPr lang="es-ES" sz="1800" smtClean="0">
                <a:sym typeface="Wingdings" pitchFamily="2" charset="2"/>
              </a:rPr>
              <a:t>		</a:t>
            </a:r>
            <a:r>
              <a:rPr lang="es-ES" sz="180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800" smtClean="0">
                <a:sym typeface="Wingdings" pitchFamily="2" charset="2"/>
              </a:rPr>
              <a:t>C#, 95</a:t>
            </a:r>
          </a:p>
          <a:p>
            <a:pPr lvl="1">
              <a:spcBef>
                <a:spcPts val="800"/>
              </a:spcBef>
              <a:buNone/>
              <a:tabLst>
                <a:tab pos="1349375" algn="l"/>
                <a:tab pos="1800225" algn="l"/>
              </a:tabLst>
            </a:pPr>
            <a:r>
              <a:rPr lang="es-ES" sz="1800" smtClean="0">
                <a:sym typeface="Wingdings" pitchFamily="2" charset="2"/>
              </a:rPr>
              <a:t>		</a:t>
            </a:r>
            <a:r>
              <a:rPr lang="es-ES" sz="180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s-ES" sz="180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800" smtClean="0">
                <a:sym typeface="Wingdings" pitchFamily="2" charset="2"/>
              </a:rPr>
              <a:t>Java, 95</a:t>
            </a:r>
          </a:p>
          <a:p>
            <a:pPr lvl="1">
              <a:spcBef>
                <a:spcPts val="800"/>
              </a:spcBef>
              <a:buNone/>
            </a:pPr>
            <a:endParaRPr lang="es-E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67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936104"/>
          </a:xfrm>
        </p:spPr>
        <p:txBody>
          <a:bodyPr anchor="ctr"/>
          <a:lstStyle/>
          <a:p>
            <a:r>
              <a:rPr lang="en-US" sz="3600" smtClean="0"/>
              <a:t>Orientación a objeto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560840" cy="4896544"/>
          </a:xfrm>
        </p:spPr>
        <p:txBody>
          <a:bodyPr/>
          <a:lstStyle/>
          <a:p>
            <a:r>
              <a:rPr lang="es-ES" sz="2200" smtClean="0"/>
              <a:t>SIMULA, 67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Ortodoxa: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SmallTalk, 80 </a:t>
            </a:r>
            <a:r>
              <a:rPr lang="es-ES" sz="1800" smtClean="0">
                <a:sym typeface="Wingdings" pitchFamily="2" charset="2"/>
              </a:rPr>
              <a:t> Objective-C, 86</a:t>
            </a:r>
            <a:endParaRPr lang="es-ES" sz="1800" smtClean="0"/>
          </a:p>
          <a:p>
            <a:pPr lvl="1">
              <a:spcBef>
                <a:spcPts val="800"/>
              </a:spcBef>
            </a:pPr>
            <a:r>
              <a:rPr lang="es-ES" sz="1800" smtClean="0"/>
              <a:t>Eiffel, 86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Parcial</a:t>
            </a:r>
          </a:p>
          <a:p>
            <a:pPr lvl="1">
              <a:spcBef>
                <a:spcPts val="800"/>
              </a:spcBef>
            </a:pPr>
            <a:r>
              <a:rPr lang="es-ES" sz="1800" smtClean="0">
                <a:sym typeface="Wingdings" pitchFamily="2" charset="2"/>
              </a:rPr>
              <a:t>ADA, 83 (Genericidad)</a:t>
            </a:r>
          </a:p>
          <a:p>
            <a:pPr lvl="1">
              <a:spcBef>
                <a:spcPts val="800"/>
              </a:spcBef>
            </a:pPr>
            <a:r>
              <a:rPr lang="es-ES" sz="1800" smtClean="0">
                <a:sym typeface="Wingdings" pitchFamily="2" charset="2"/>
              </a:rPr>
              <a:t>C++, 80 (Templates)</a:t>
            </a:r>
          </a:p>
          <a:p>
            <a:pPr lvl="1">
              <a:spcBef>
                <a:spcPts val="800"/>
              </a:spcBef>
            </a:pPr>
            <a:r>
              <a:rPr lang="es-ES" sz="1800" smtClean="0">
                <a:sym typeface="Wingdings" pitchFamily="2" charset="2"/>
              </a:rPr>
              <a:t>Java, 95 (Interfaces)</a:t>
            </a:r>
          </a:p>
          <a:p>
            <a:pPr lvl="1">
              <a:spcBef>
                <a:spcPts val="800"/>
              </a:spcBef>
            </a:pPr>
            <a:r>
              <a:rPr lang="es-ES" sz="1800" smtClean="0">
                <a:sym typeface="Wingdings" pitchFamily="2" charset="2"/>
              </a:rPr>
              <a:t>C# , 2001 (.NET)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Basada en prototipos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JavaScript, 96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Python, 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68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936104"/>
          </a:xfrm>
        </p:spPr>
        <p:txBody>
          <a:bodyPr anchor="ctr"/>
          <a:lstStyle/>
          <a:p>
            <a:r>
              <a:rPr lang="en-US" sz="3600" smtClean="0"/>
              <a:t>Lenguajes de Scripting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560840" cy="4896544"/>
          </a:xfrm>
        </p:spPr>
        <p:txBody>
          <a:bodyPr/>
          <a:lstStyle/>
          <a:p>
            <a:r>
              <a:rPr lang="es-ES" sz="2200" smtClean="0"/>
              <a:t>Cliente (navegador):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HTML / CSS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ACMEScript: JavaScript, ActionScript (Flash), 1995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Java (applets), 1995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Servidor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PHP, ASP,  1995</a:t>
            </a:r>
          </a:p>
          <a:p>
            <a:pPr lvl="1">
              <a:spcBef>
                <a:spcPts val="800"/>
              </a:spcBef>
            </a:pPr>
            <a:r>
              <a:rPr lang="es-ES" sz="1800" smtClean="0">
                <a:sym typeface="Wingdings" pitchFamily="2" charset="2"/>
              </a:rPr>
              <a:t>Java (servlets), 2000</a:t>
            </a:r>
          </a:p>
          <a:p>
            <a:pPr lvl="1">
              <a:spcBef>
                <a:spcPts val="800"/>
              </a:spcBef>
            </a:pPr>
            <a:r>
              <a:rPr lang="es-ES" sz="1800" smtClean="0">
                <a:sym typeface="Wingdings" pitchFamily="2" charset="2"/>
              </a:rPr>
              <a:t>Ruby, 1995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Propósito general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Perl, 1987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Tcl/Tk, 1989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Python, 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69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936104"/>
          </a:xfrm>
        </p:spPr>
        <p:txBody>
          <a:bodyPr anchor="ctr"/>
          <a:lstStyle/>
          <a:p>
            <a:r>
              <a:rPr lang="en-US" sz="3600" smtClean="0"/>
              <a:t>Otros lenguajes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7560840" cy="4896544"/>
          </a:xfrm>
        </p:spPr>
        <p:txBody>
          <a:bodyPr/>
          <a:lstStyle/>
          <a:p>
            <a:r>
              <a:rPr lang="es-ES" sz="2200" smtClean="0"/>
              <a:t>Programación lógica: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PROLOG, 1972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Concurrencia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Erlang, 1986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Oz , 1991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Bases de Datos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SQL (No es Turing-completo)</a:t>
            </a:r>
          </a:p>
          <a:p>
            <a:pPr>
              <a:spcBef>
                <a:spcPts val="800"/>
              </a:spcBef>
            </a:pPr>
            <a:r>
              <a:rPr lang="es-ES" sz="2200" smtClean="0"/>
              <a:t>Minimalistas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Forth, 1970 </a:t>
            </a:r>
          </a:p>
          <a:p>
            <a:pPr lvl="1">
              <a:spcBef>
                <a:spcPts val="800"/>
              </a:spcBef>
            </a:pPr>
            <a:r>
              <a:rPr lang="es-ES" sz="1800" smtClean="0"/>
              <a:t>APL (1964) </a:t>
            </a:r>
            <a:r>
              <a:rPr lang="es-ES" sz="1800" smtClean="0">
                <a:sym typeface="Wingdings" pitchFamily="2" charset="2"/>
              </a:rPr>
              <a:t> J (1990) </a:t>
            </a:r>
          </a:p>
          <a:p>
            <a:pPr lvl="1">
              <a:spcBef>
                <a:spcPts val="800"/>
              </a:spcBef>
            </a:pPr>
            <a:r>
              <a:rPr lang="es-ES" sz="1800" smtClean="0">
                <a:sym typeface="Wingdings" pitchFamily="2" charset="2"/>
              </a:rPr>
              <a:t>BrainFuck</a:t>
            </a:r>
            <a:endParaRPr lang="es-E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7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Programación Funcional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075240" cy="5040560"/>
          </a:xfrm>
        </p:spPr>
        <p:txBody>
          <a:bodyPr/>
          <a:lstStyle/>
          <a:p>
            <a:r>
              <a:rPr lang="en-US" sz="2200" smtClean="0"/>
              <a:t>Basado en los modelos de cómputo </a:t>
            </a:r>
            <a:r>
              <a:rPr lang="en-US" sz="2200" b="1" smtClean="0">
                <a:solidFill>
                  <a:srgbClr val="002060"/>
                </a:solidFill>
              </a:rPr>
              <a:t>cálculo lambda </a:t>
            </a:r>
            <a:r>
              <a:rPr lang="en-US" sz="2200" smtClean="0"/>
              <a:t>(Lisp, Scheme) y </a:t>
            </a:r>
            <a:r>
              <a:rPr lang="en-US" sz="2200" b="1" smtClean="0">
                <a:solidFill>
                  <a:srgbClr val="002060"/>
                </a:solidFill>
              </a:rPr>
              <a:t>lógica combinatoria </a:t>
            </a:r>
            <a:r>
              <a:rPr lang="en-US" sz="2200" smtClean="0"/>
              <a:t>(familia ML, Haskell)</a:t>
            </a:r>
          </a:p>
          <a:p>
            <a:r>
              <a:rPr lang="en-US" sz="2200" smtClean="0"/>
              <a:t>Las funciones son elementos de </a:t>
            </a:r>
            <a:r>
              <a:rPr lang="en-US" sz="2200" b="1" smtClean="0">
                <a:solidFill>
                  <a:srgbClr val="002060"/>
                </a:solidFill>
              </a:rPr>
              <a:t>primer orden</a:t>
            </a:r>
          </a:p>
          <a:p>
            <a:r>
              <a:rPr lang="en-US" sz="2200" smtClean="0"/>
              <a:t>Evaluación por </a:t>
            </a:r>
            <a:r>
              <a:rPr lang="en-US" sz="2200" b="1" smtClean="0">
                <a:solidFill>
                  <a:srgbClr val="002060"/>
                </a:solidFill>
              </a:rPr>
              <a:t>reducción funcional</a:t>
            </a:r>
            <a:r>
              <a:rPr lang="en-US" sz="2200" smtClean="0"/>
              <a:t>. Técnicas: recursividad, parámetros acumuladores, CPS, Mónadas.</a:t>
            </a:r>
          </a:p>
          <a:p>
            <a:r>
              <a:rPr lang="en-US" sz="2200" smtClean="0"/>
              <a:t>Familia LISP (Common-Lisp, Scheme):</a:t>
            </a:r>
          </a:p>
          <a:p>
            <a:pPr lvl="1"/>
            <a:r>
              <a:rPr lang="en-US" sz="1800" smtClean="0"/>
              <a:t>Basados en </a:t>
            </a:r>
            <a:r>
              <a:rPr lang="en-US" sz="1800" b="1" smtClean="0">
                <a:solidFill>
                  <a:schemeClr val="accent5">
                    <a:lumMod val="50000"/>
                  </a:schemeClr>
                </a:solidFill>
              </a:rPr>
              <a:t>s-expresiones</a:t>
            </a:r>
            <a:r>
              <a:rPr lang="en-US" sz="1800" smtClean="0"/>
              <a:t>.</a:t>
            </a:r>
          </a:p>
          <a:p>
            <a:pPr lvl="1"/>
            <a:r>
              <a:rPr lang="en-US" sz="1800" smtClean="0"/>
              <a:t>Tipado debil.</a:t>
            </a:r>
          </a:p>
          <a:p>
            <a:pPr lvl="1"/>
            <a:r>
              <a:rPr lang="en-US" sz="1800" smtClean="0"/>
              <a:t>Meta-programación</a:t>
            </a:r>
          </a:p>
          <a:p>
            <a:r>
              <a:rPr lang="en-US" sz="2200" smtClean="0"/>
              <a:t>Familia ML (Miranda, Haskell, Scala):</a:t>
            </a:r>
          </a:p>
          <a:p>
            <a:pPr lvl="1"/>
            <a:r>
              <a:rPr lang="en-US" sz="1800" smtClean="0"/>
              <a:t>Sistema estricto de tipos (</a:t>
            </a:r>
            <a:r>
              <a:rPr lang="en-US" sz="1800" b="1" smtClean="0">
                <a:solidFill>
                  <a:schemeClr val="accent5">
                    <a:lumMod val="50000"/>
                  </a:schemeClr>
                </a:solidFill>
              </a:rPr>
              <a:t>tipado algebraico</a:t>
            </a:r>
            <a:r>
              <a:rPr lang="en-US" sz="1800" smtClean="0"/>
              <a:t>)</a:t>
            </a:r>
          </a:p>
          <a:p>
            <a:pPr lvl="1"/>
            <a:r>
              <a:rPr lang="en-US" sz="1800" smtClean="0"/>
              <a:t>Concordancia de patrones.</a:t>
            </a:r>
          </a:p>
          <a:p>
            <a:pPr lvl="1"/>
            <a:r>
              <a:rPr lang="en-US" sz="1800" smtClean="0"/>
              <a:t>Transparencia referencial</a:t>
            </a:r>
          </a:p>
          <a:p>
            <a:pPr lvl="1"/>
            <a:r>
              <a:rPr lang="en-US" sz="1800" smtClean="0"/>
              <a:t>Evaluación perezosa (estruct. de datos infinitas)</a:t>
            </a:r>
          </a:p>
          <a:p>
            <a:pPr lvl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8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128792" cy="1152128"/>
          </a:xfrm>
        </p:spPr>
        <p:txBody>
          <a:bodyPr anchor="ctr"/>
          <a:lstStyle/>
          <a:p>
            <a:r>
              <a:rPr lang="en-US" sz="3600" smtClean="0"/>
              <a:t>Programación Lógica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075240" cy="5040560"/>
          </a:xfrm>
        </p:spPr>
        <p:txBody>
          <a:bodyPr/>
          <a:lstStyle/>
          <a:p>
            <a:r>
              <a:rPr lang="en-US" sz="2200" smtClean="0"/>
              <a:t>Basado en la </a:t>
            </a:r>
            <a:r>
              <a:rPr lang="en-US" sz="2200" b="1" smtClean="0">
                <a:solidFill>
                  <a:srgbClr val="002060"/>
                </a:solidFill>
              </a:rPr>
              <a:t>lógica de predicados </a:t>
            </a:r>
            <a:r>
              <a:rPr lang="en-US" sz="2200" smtClean="0"/>
              <a:t>de primer orden</a:t>
            </a:r>
          </a:p>
          <a:p>
            <a:r>
              <a:rPr lang="en-US" sz="2200" smtClean="0"/>
              <a:t>Los programas se componen de hechos, predicados y relaciones. </a:t>
            </a:r>
          </a:p>
          <a:p>
            <a:r>
              <a:rPr lang="en-US" sz="2200" smtClean="0"/>
              <a:t>Evaluación basada en resolución SLD: unificación + backtracking.</a:t>
            </a:r>
          </a:p>
          <a:p>
            <a:r>
              <a:rPr lang="en-US" sz="2200" smtClean="0"/>
              <a:t>La ejecución consiste en la resolución de un problema de decisión, los resultados se obtienen mediante la instanciación de las variables libres.</a:t>
            </a:r>
          </a:p>
          <a:p>
            <a:r>
              <a:rPr lang="en-US" sz="2200" smtClean="0"/>
              <a:t>Lenguaje representativo: PROLOG</a:t>
            </a:r>
          </a:p>
          <a:p>
            <a:pPr lvl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Feb. 2011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César Vaca Rodríguez, Dpto. de Informática, UVa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E79F-FD1E-45C2-BD9B-7B93991C75A2}" type="slidenum">
              <a:rPr lang="en-US"/>
              <a:pPr/>
              <a:t>9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128792" cy="1152128"/>
          </a:xfrm>
        </p:spPr>
        <p:txBody>
          <a:bodyPr anchor="ctr"/>
          <a:lstStyle/>
          <a:p>
            <a:r>
              <a:rPr lang="en-US" sz="3600" smtClean="0"/>
              <a:t>Programación Reactiva (Dataflow)</a:t>
            </a:r>
            <a:endParaRPr lang="en-US" sz="360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19256" cy="3168352"/>
          </a:xfrm>
        </p:spPr>
        <p:txBody>
          <a:bodyPr/>
          <a:lstStyle/>
          <a:p>
            <a:r>
              <a:rPr lang="en-US" sz="2200" smtClean="0"/>
              <a:t>Basado en la </a:t>
            </a:r>
            <a:r>
              <a:rPr lang="en-US" sz="2200" b="1" smtClean="0">
                <a:solidFill>
                  <a:srgbClr val="002060"/>
                </a:solidFill>
              </a:rPr>
              <a:t>teoria de grafos</a:t>
            </a:r>
            <a:r>
              <a:rPr lang="en-US" sz="2200" smtClean="0"/>
              <a:t>.</a:t>
            </a:r>
          </a:p>
          <a:p>
            <a:r>
              <a:rPr lang="en-US" sz="2200" smtClean="0"/>
              <a:t>Un programa consiste en la especificación del flujo de datos entre operaciones.</a:t>
            </a:r>
          </a:p>
          <a:p>
            <a:r>
              <a:rPr lang="en-US" sz="2200" smtClean="0"/>
              <a:t>Las variables se encuentran </a:t>
            </a:r>
            <a:r>
              <a:rPr lang="en-US" sz="2200" b="1" smtClean="0">
                <a:solidFill>
                  <a:srgbClr val="002060"/>
                </a:solidFill>
              </a:rPr>
              <a:t>ligadas</a:t>
            </a:r>
            <a:r>
              <a:rPr lang="en-US" sz="2200" smtClean="0"/>
              <a:t> a las operaciones que proporcionan sus valores. Un cambio de valor de una variable se </a:t>
            </a:r>
            <a:r>
              <a:rPr lang="en-US" sz="2200" b="1" smtClean="0">
                <a:solidFill>
                  <a:srgbClr val="002060"/>
                </a:solidFill>
              </a:rPr>
              <a:t>propaga</a:t>
            </a:r>
            <a:r>
              <a:rPr lang="en-US" sz="2200" smtClean="0"/>
              <a:t> a todas las operaciones en que participa.</a:t>
            </a:r>
          </a:p>
          <a:p>
            <a:r>
              <a:rPr lang="en-US" sz="2200" smtClean="0"/>
              <a:t>Las hojas de cálculo se basan en este modelo.</a:t>
            </a:r>
          </a:p>
          <a:p>
            <a:r>
              <a:rPr lang="en-US" sz="2200" smtClean="0"/>
              <a:t>Lenguajes representativos: Simulink, Oz, Clojure.</a:t>
            </a:r>
          </a:p>
          <a:p>
            <a:pPr lvl="1"/>
            <a:endParaRPr lang="en-US" sz="180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1547664" y="4653136"/>
            <a:ext cx="1571264" cy="156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smtClean="0">
                <a:latin typeface="Consolas" pitchFamily="49" charset="0"/>
              </a:rPr>
              <a:t>A := 10</a:t>
            </a:r>
          </a:p>
          <a:p>
            <a:r>
              <a:rPr lang="es-ES" b="1" smtClean="0">
                <a:latin typeface="Consolas" pitchFamily="49" charset="0"/>
              </a:rPr>
              <a:t>B := A + 1</a:t>
            </a:r>
          </a:p>
          <a:p>
            <a:r>
              <a:rPr lang="es-ES" b="1" smtClean="0">
                <a:latin typeface="Consolas" pitchFamily="49" charset="0"/>
              </a:rPr>
              <a:t>print B </a:t>
            </a:r>
          </a:p>
          <a:p>
            <a:r>
              <a:rPr lang="es-ES" b="1" smtClean="0">
                <a:latin typeface="Consolas" pitchFamily="49" charset="0"/>
              </a:rPr>
              <a:t>A := 3</a:t>
            </a:r>
          </a:p>
          <a:p>
            <a:r>
              <a:rPr lang="es-ES" b="1" smtClean="0">
                <a:latin typeface="Consolas" pitchFamily="49" charset="0"/>
              </a:rPr>
              <a:t>print B</a:t>
            </a:r>
            <a:endParaRPr lang="es-ES" b="1">
              <a:latin typeface="Consolas" pitchFamily="49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47864" y="4653136"/>
            <a:ext cx="684803" cy="15604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endParaRPr lang="es-ES" b="1" smtClean="0">
              <a:latin typeface="Consolas" pitchFamily="49" charset="0"/>
            </a:endParaRPr>
          </a:p>
          <a:p>
            <a:endParaRPr lang="es-ES" b="1" smtClean="0">
              <a:latin typeface="Consolas" pitchFamily="49" charset="0"/>
            </a:endParaRPr>
          </a:p>
          <a:p>
            <a:r>
              <a:rPr lang="es-ES" b="1" smtClean="0">
                <a:latin typeface="Consolas" pitchFamily="49" charset="0"/>
              </a:rPr>
              <a:t>11 </a:t>
            </a:r>
          </a:p>
          <a:p>
            <a:endParaRPr lang="es-ES" b="1" smtClean="0">
              <a:latin typeface="Consolas" pitchFamily="49" charset="0"/>
            </a:endParaRPr>
          </a:p>
          <a:p>
            <a:r>
              <a:rPr lang="es-ES" b="1">
                <a:latin typeface="Consolas" pitchFamily="49" charset="0"/>
              </a:rPr>
              <a:t>4</a:t>
            </a:r>
            <a:endParaRPr lang="es-ES" b="1" smtClean="0">
              <a:latin typeface="Consolas" pitchFamily="49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 bwMode="auto">
          <a:xfrm>
            <a:off x="2843808" y="5445224"/>
            <a:ext cx="648072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14 Conector recto de flecha"/>
          <p:cNvCxnSpPr/>
          <p:nvPr/>
        </p:nvCxnSpPr>
        <p:spPr bwMode="auto">
          <a:xfrm>
            <a:off x="2843808" y="6021288"/>
            <a:ext cx="648072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70000"/>
          <a:buFont typeface="Wingdings" pitchFamily="2" charset="2"/>
          <a:buChar char="l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70000"/>
          <a:buFont typeface="Wingdings" pitchFamily="2" charset="2"/>
          <a:buChar char="l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13050</TotalTime>
  <Words>6692</Words>
  <Application>Microsoft Office PowerPoint</Application>
  <PresentationFormat>Presentación en pantalla (4:3)</PresentationFormat>
  <Paragraphs>1405</Paragraphs>
  <Slides>69</Slides>
  <Notes>69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80" baseType="lpstr">
      <vt:lpstr>Arial</vt:lpstr>
      <vt:lpstr>Wingdings</vt:lpstr>
      <vt:lpstr>Verdana</vt:lpstr>
      <vt:lpstr>Angsana New</vt:lpstr>
      <vt:lpstr>Consolas</vt:lpstr>
      <vt:lpstr>Courier New</vt:lpstr>
      <vt:lpstr>Times New Roman</vt:lpstr>
      <vt:lpstr>Arial Black</vt:lpstr>
      <vt:lpstr>Symbol</vt:lpstr>
      <vt:lpstr>Network</vt:lpstr>
      <vt:lpstr>Ecuación</vt:lpstr>
      <vt:lpstr>Paradigmas de  Programación</vt:lpstr>
      <vt:lpstr>Definición</vt:lpstr>
      <vt:lpstr>Tipos de paradigmas</vt:lpstr>
      <vt:lpstr>El zoo de los paradigmas</vt:lpstr>
      <vt:lpstr>Paradigma Imperativo</vt:lpstr>
      <vt:lpstr>Paradigma Declarativo</vt:lpstr>
      <vt:lpstr>Programación Funcional</vt:lpstr>
      <vt:lpstr>Programación Lógica</vt:lpstr>
      <vt:lpstr>Programación Reactiva (Dataflow)</vt:lpstr>
      <vt:lpstr>Ejemplo: Algoritmo de Euclides</vt:lpstr>
      <vt:lpstr>Diagrama de flujo</vt:lpstr>
      <vt:lpstr>FORTRAN-77</vt:lpstr>
      <vt:lpstr>PASCAL</vt:lpstr>
      <vt:lpstr>SCHEME, HASKELL, PROLOG</vt:lpstr>
      <vt:lpstr>Modelos de Cómputo</vt:lpstr>
      <vt:lpstr>Modelos de cómputo</vt:lpstr>
      <vt:lpstr>Máquinas y modelos de cómputo</vt:lpstr>
      <vt:lpstr>Circuitos combinacionales</vt:lpstr>
      <vt:lpstr>Máquina de Antikythera</vt:lpstr>
      <vt:lpstr>Máquinas secuenciales (maq. estado finito / autómatas)</vt:lpstr>
      <vt:lpstr>Sumador secuencial</vt:lpstr>
      <vt:lpstr>Reloj del Castillo</vt:lpstr>
      <vt:lpstr>Máquina Analítica</vt:lpstr>
      <vt:lpstr>Máquinas de Turing</vt:lpstr>
      <vt:lpstr>Máquinas de Turing (versión de Penrose)</vt:lpstr>
      <vt:lpstr>Máquinas de Turing</vt:lpstr>
      <vt:lpstr>Máquinas de Turing</vt:lpstr>
      <vt:lpstr>Máquinas de Turing – INC, DUP</vt:lpstr>
      <vt:lpstr>Máquina de Turing - MCD</vt:lpstr>
      <vt:lpstr>Máquina de Turing – INC</vt:lpstr>
      <vt:lpstr>Máquina de Turing Universal</vt:lpstr>
      <vt:lpstr>Máquina de Turing Universal</vt:lpstr>
      <vt:lpstr>Máquina de Turing Universal</vt:lpstr>
      <vt:lpstr>Máquina de Turing Universal</vt:lpstr>
      <vt:lpstr>Computabilidad</vt:lpstr>
      <vt:lpstr>Computabilidad</vt:lpstr>
      <vt:lpstr>Tesis Church-Turing</vt:lpstr>
      <vt:lpstr>¿Super-Turing?</vt:lpstr>
      <vt:lpstr>Máquinas de Registros (RAM)</vt:lpstr>
      <vt:lpstr>Arquitectura Von-Neumman</vt:lpstr>
      <vt:lpstr>RAM minimalista</vt:lpstr>
      <vt:lpstr>Funciones Primitivas Recursivas</vt:lpstr>
      <vt:lpstr>Funciones Primitivas Recursivas</vt:lpstr>
      <vt:lpstr>Funciones Primitivas Recursivas</vt:lpstr>
      <vt:lpstr>Función de Ackermann</vt:lpstr>
      <vt:lpstr>Cálculo lambda</vt:lpstr>
      <vt:lpstr>Cálculo lambda - Notación</vt:lpstr>
      <vt:lpstr>Cálculo lambda - Reducciones</vt:lpstr>
      <vt:lpstr>Cálculo lambda - Representación</vt:lpstr>
      <vt:lpstr>Cálculo lambda - Representación</vt:lpstr>
      <vt:lpstr>Cálculo lambda - MCD</vt:lpstr>
      <vt:lpstr>Modelos de Cómputo</vt:lpstr>
      <vt:lpstr>Lenguajes de Programación</vt:lpstr>
      <vt:lpstr>Estrategias de traducción</vt:lpstr>
      <vt:lpstr>Estrategias de traducción</vt:lpstr>
      <vt:lpstr>Estrategias de traducción</vt:lpstr>
      <vt:lpstr>Generaciones</vt:lpstr>
      <vt:lpstr>Linea del Tiempo</vt:lpstr>
      <vt:lpstr>Linea del Tiempo</vt:lpstr>
      <vt:lpstr>Evolución</vt:lpstr>
      <vt:lpstr>Paradigmas</vt:lpstr>
      <vt:lpstr>Evolución Histórica</vt:lpstr>
      <vt:lpstr>Familias y Evolución Histórica</vt:lpstr>
      <vt:lpstr>Ejemplo programa COBOL</vt:lpstr>
      <vt:lpstr>Ejemplo programa LISP</vt:lpstr>
      <vt:lpstr>Familias y Evolución Histórica</vt:lpstr>
      <vt:lpstr>Orientación a objeto</vt:lpstr>
      <vt:lpstr>Lenguajes de Scripting</vt:lpstr>
      <vt:lpstr>Otros lenguajes</vt:lpstr>
    </vt:vector>
  </TitlesOfParts>
  <Company>IMIT - KTH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CS2104 Lecture1</dc:title>
  <dc:creator>Seif Haridi</dc:creator>
  <cp:lastModifiedBy>Usuario de Windows</cp:lastModifiedBy>
  <cp:revision>367</cp:revision>
  <cp:lastPrinted>2004-12-11T17:16:40Z</cp:lastPrinted>
  <dcterms:created xsi:type="dcterms:W3CDTF">2002-08-25T11:24:20Z</dcterms:created>
  <dcterms:modified xsi:type="dcterms:W3CDTF">2011-03-06T14:50:25Z</dcterms:modified>
</cp:coreProperties>
</file>